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24"/>
  </p:notesMasterIdLst>
  <p:sldIdLst>
    <p:sldId id="257" r:id="rId5"/>
    <p:sldId id="310" r:id="rId6"/>
    <p:sldId id="311" r:id="rId7"/>
    <p:sldId id="295" r:id="rId8"/>
    <p:sldId id="296" r:id="rId9"/>
    <p:sldId id="272" r:id="rId10"/>
    <p:sldId id="312" r:id="rId11"/>
    <p:sldId id="297" r:id="rId12"/>
    <p:sldId id="313" r:id="rId13"/>
    <p:sldId id="301" r:id="rId14"/>
    <p:sldId id="299" r:id="rId15"/>
    <p:sldId id="300" r:id="rId16"/>
    <p:sldId id="302" r:id="rId17"/>
    <p:sldId id="303" r:id="rId18"/>
    <p:sldId id="287" r:id="rId19"/>
    <p:sldId id="292" r:id="rId20"/>
    <p:sldId id="293" r:id="rId21"/>
    <p:sldId id="314" r:id="rId22"/>
    <p:sldId id="258" r:id="rId23"/>
  </p:sldIdLst>
  <p:sldSz cx="12192000" cy="6858000"/>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0" userDrawn="1">
          <p15:clr>
            <a:srgbClr val="A4A3A4"/>
          </p15:clr>
        </p15:guide>
        <p15:guide id="2" pos="66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Dockerill" initials="TD" lastIdx="1" clrIdx="0">
    <p:extLst>
      <p:ext uri="{19B8F6BF-5375-455C-9EA6-DF929625EA0E}">
        <p15:presenceInfo xmlns:p15="http://schemas.microsoft.com/office/powerpoint/2012/main" userId="Thomas Dockeri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87843" autoAdjust="0"/>
  </p:normalViewPr>
  <p:slideViewPr>
    <p:cSldViewPr snapToGrid="0">
      <p:cViewPr varScale="1">
        <p:scale>
          <a:sx n="113" d="100"/>
          <a:sy n="113" d="100"/>
        </p:scale>
        <p:origin x="396" y="96"/>
      </p:cViewPr>
      <p:guideLst>
        <p:guide orient="horz" pos="550"/>
        <p:guide pos="6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314B4D-89B7-4F80-A4B4-850762E63BDF}"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GB"/>
        </a:p>
      </dgm:t>
    </dgm:pt>
    <dgm:pt modelId="{43C557E9-C74B-437B-8190-8E8CC838AB7E}">
      <dgm:prSet phldrT="[Text]"/>
      <dgm:spPr/>
      <dgm:t>
        <a:bodyPr/>
        <a:lstStyle/>
        <a:p>
          <a:r>
            <a:rPr lang="en-GB" dirty="0" smtClean="0"/>
            <a:t>Economy</a:t>
          </a:r>
          <a:endParaRPr lang="en-GB" dirty="0"/>
        </a:p>
      </dgm:t>
    </dgm:pt>
    <dgm:pt modelId="{57DECEFF-F04E-41F2-B81D-715DEB912437}" type="parTrans" cxnId="{8D998366-EC08-4423-8D2F-D4FB43D1C899}">
      <dgm:prSet/>
      <dgm:spPr/>
      <dgm:t>
        <a:bodyPr/>
        <a:lstStyle/>
        <a:p>
          <a:endParaRPr lang="en-GB"/>
        </a:p>
      </dgm:t>
    </dgm:pt>
    <dgm:pt modelId="{5BF62F2E-84E7-4142-AE0E-69082040C73A}" type="sibTrans" cxnId="{8D998366-EC08-4423-8D2F-D4FB43D1C899}">
      <dgm:prSet/>
      <dgm:spPr/>
      <dgm:t>
        <a:bodyPr/>
        <a:lstStyle/>
        <a:p>
          <a:endParaRPr lang="en-GB"/>
        </a:p>
      </dgm:t>
    </dgm:pt>
    <dgm:pt modelId="{814A9163-6772-43E1-A03A-37AF4055C0CF}">
      <dgm:prSet phldrT="[Text]"/>
      <dgm:spPr>
        <a:solidFill>
          <a:schemeClr val="accent2"/>
        </a:solidFill>
      </dgm:spPr>
      <dgm:t>
        <a:bodyPr/>
        <a:lstStyle/>
        <a:p>
          <a:r>
            <a:rPr lang="en-GB" dirty="0" smtClean="0"/>
            <a:t>Transport</a:t>
          </a:r>
          <a:endParaRPr lang="en-GB" dirty="0"/>
        </a:p>
      </dgm:t>
    </dgm:pt>
    <dgm:pt modelId="{EA7AA25C-4880-4775-AFF3-87241DBBA86F}" type="parTrans" cxnId="{509BE44B-3F73-4F59-9183-17EE45C848EA}">
      <dgm:prSet/>
      <dgm:spPr/>
      <dgm:t>
        <a:bodyPr/>
        <a:lstStyle/>
        <a:p>
          <a:endParaRPr lang="en-GB"/>
        </a:p>
      </dgm:t>
    </dgm:pt>
    <dgm:pt modelId="{3E62CE5E-4B3F-4970-AF05-EB27B762FA2C}" type="sibTrans" cxnId="{509BE44B-3F73-4F59-9183-17EE45C848EA}">
      <dgm:prSet/>
      <dgm:spPr/>
      <dgm:t>
        <a:bodyPr/>
        <a:lstStyle/>
        <a:p>
          <a:endParaRPr lang="en-GB"/>
        </a:p>
      </dgm:t>
    </dgm:pt>
    <dgm:pt modelId="{954A9357-4547-473D-A39E-8499A51A63C7}">
      <dgm:prSet phldrT="[Text]"/>
      <dgm:spPr>
        <a:solidFill>
          <a:schemeClr val="accent6">
            <a:lumMod val="75000"/>
          </a:schemeClr>
        </a:solidFill>
      </dgm:spPr>
      <dgm:t>
        <a:bodyPr/>
        <a:lstStyle/>
        <a:p>
          <a:r>
            <a:rPr lang="en-GB" dirty="0" smtClean="0"/>
            <a:t>Housing</a:t>
          </a:r>
          <a:endParaRPr lang="en-GB" dirty="0"/>
        </a:p>
      </dgm:t>
    </dgm:pt>
    <dgm:pt modelId="{307F4AB3-3AE5-4880-8F2B-A9771BEC2505}" type="parTrans" cxnId="{C96F9434-E33B-42EA-B6FD-A4638E897D78}">
      <dgm:prSet/>
      <dgm:spPr/>
      <dgm:t>
        <a:bodyPr/>
        <a:lstStyle/>
        <a:p>
          <a:endParaRPr lang="en-GB"/>
        </a:p>
      </dgm:t>
    </dgm:pt>
    <dgm:pt modelId="{57058C83-18A5-4E89-ACA3-104F63B0E25C}" type="sibTrans" cxnId="{C96F9434-E33B-42EA-B6FD-A4638E897D78}">
      <dgm:prSet/>
      <dgm:spPr/>
      <dgm:t>
        <a:bodyPr/>
        <a:lstStyle/>
        <a:p>
          <a:endParaRPr lang="en-GB"/>
        </a:p>
      </dgm:t>
    </dgm:pt>
    <dgm:pt modelId="{306CFA29-9B95-4F00-833E-FEFF17F34FD1}" type="pres">
      <dgm:prSet presAssocID="{D2314B4D-89B7-4F80-A4B4-850762E63BDF}" presName="Name0" presStyleCnt="0">
        <dgm:presLayoutVars>
          <dgm:dir/>
          <dgm:resizeHandles val="exact"/>
        </dgm:presLayoutVars>
      </dgm:prSet>
      <dgm:spPr/>
      <dgm:t>
        <a:bodyPr/>
        <a:lstStyle/>
        <a:p>
          <a:endParaRPr lang="en-GB"/>
        </a:p>
      </dgm:t>
    </dgm:pt>
    <dgm:pt modelId="{260B0468-B239-47F3-BC19-42E04E71DC5D}" type="pres">
      <dgm:prSet presAssocID="{43C557E9-C74B-437B-8190-8E8CC838AB7E}" presName="node" presStyleLbl="node1" presStyleIdx="0" presStyleCnt="3" custRadScaleRad="87715">
        <dgm:presLayoutVars>
          <dgm:bulletEnabled val="1"/>
        </dgm:presLayoutVars>
      </dgm:prSet>
      <dgm:spPr/>
      <dgm:t>
        <a:bodyPr/>
        <a:lstStyle/>
        <a:p>
          <a:endParaRPr lang="en-GB"/>
        </a:p>
      </dgm:t>
    </dgm:pt>
    <dgm:pt modelId="{D0C400E4-283A-43F8-A26B-C1EF04D5CCD1}" type="pres">
      <dgm:prSet presAssocID="{5BF62F2E-84E7-4142-AE0E-69082040C73A}" presName="sibTrans" presStyleLbl="sibTrans2D1" presStyleIdx="0" presStyleCnt="3" custScaleX="116652" custScaleY="128722"/>
      <dgm:spPr/>
      <dgm:t>
        <a:bodyPr/>
        <a:lstStyle/>
        <a:p>
          <a:endParaRPr lang="en-GB"/>
        </a:p>
      </dgm:t>
    </dgm:pt>
    <dgm:pt modelId="{6F3E536C-AB36-439C-9A3A-BE618559C314}" type="pres">
      <dgm:prSet presAssocID="{5BF62F2E-84E7-4142-AE0E-69082040C73A}" presName="connectorText" presStyleLbl="sibTrans2D1" presStyleIdx="0" presStyleCnt="3"/>
      <dgm:spPr/>
      <dgm:t>
        <a:bodyPr/>
        <a:lstStyle/>
        <a:p>
          <a:endParaRPr lang="en-GB"/>
        </a:p>
      </dgm:t>
    </dgm:pt>
    <dgm:pt modelId="{112E13C5-FB93-4455-95EA-09CCBE65FADD}" type="pres">
      <dgm:prSet presAssocID="{814A9163-6772-43E1-A03A-37AF4055C0CF}" presName="node" presStyleLbl="node1" presStyleIdx="1" presStyleCnt="3" custRadScaleRad="102136" custRadScaleInc="-1149">
        <dgm:presLayoutVars>
          <dgm:bulletEnabled val="1"/>
        </dgm:presLayoutVars>
      </dgm:prSet>
      <dgm:spPr/>
      <dgm:t>
        <a:bodyPr/>
        <a:lstStyle/>
        <a:p>
          <a:endParaRPr lang="en-GB"/>
        </a:p>
      </dgm:t>
    </dgm:pt>
    <dgm:pt modelId="{D6181509-D768-4CE4-A29C-9058D2CE5254}" type="pres">
      <dgm:prSet presAssocID="{3E62CE5E-4B3F-4970-AF05-EB27B762FA2C}" presName="sibTrans" presStyleLbl="sibTrans2D1" presStyleIdx="1" presStyleCnt="3" custScaleX="116652" custScaleY="128722"/>
      <dgm:spPr/>
      <dgm:t>
        <a:bodyPr/>
        <a:lstStyle/>
        <a:p>
          <a:endParaRPr lang="en-GB"/>
        </a:p>
      </dgm:t>
    </dgm:pt>
    <dgm:pt modelId="{C71E9E25-A4FB-4A50-B61B-7BF40CC2402C}" type="pres">
      <dgm:prSet presAssocID="{3E62CE5E-4B3F-4970-AF05-EB27B762FA2C}" presName="connectorText" presStyleLbl="sibTrans2D1" presStyleIdx="1" presStyleCnt="3"/>
      <dgm:spPr/>
      <dgm:t>
        <a:bodyPr/>
        <a:lstStyle/>
        <a:p>
          <a:endParaRPr lang="en-GB"/>
        </a:p>
      </dgm:t>
    </dgm:pt>
    <dgm:pt modelId="{53AA9E89-40BF-4DAE-873C-531D365DDBD5}" type="pres">
      <dgm:prSet presAssocID="{954A9357-4547-473D-A39E-8499A51A63C7}" presName="node" presStyleLbl="node1" presStyleIdx="2" presStyleCnt="3" custRadScaleRad="102136" custRadScaleInc="1149">
        <dgm:presLayoutVars>
          <dgm:bulletEnabled val="1"/>
        </dgm:presLayoutVars>
      </dgm:prSet>
      <dgm:spPr/>
      <dgm:t>
        <a:bodyPr/>
        <a:lstStyle/>
        <a:p>
          <a:endParaRPr lang="en-GB"/>
        </a:p>
      </dgm:t>
    </dgm:pt>
    <dgm:pt modelId="{1C30EF02-EDD2-496D-A673-5F34EB899599}" type="pres">
      <dgm:prSet presAssocID="{57058C83-18A5-4E89-ACA3-104F63B0E25C}" presName="sibTrans" presStyleLbl="sibTrans2D1" presStyleIdx="2" presStyleCnt="3" custScaleX="116652" custScaleY="128722"/>
      <dgm:spPr/>
      <dgm:t>
        <a:bodyPr/>
        <a:lstStyle/>
        <a:p>
          <a:endParaRPr lang="en-GB"/>
        </a:p>
      </dgm:t>
    </dgm:pt>
    <dgm:pt modelId="{00205FF3-1B18-401E-B277-1B790A507B1A}" type="pres">
      <dgm:prSet presAssocID="{57058C83-18A5-4E89-ACA3-104F63B0E25C}" presName="connectorText" presStyleLbl="sibTrans2D1" presStyleIdx="2" presStyleCnt="3"/>
      <dgm:spPr/>
      <dgm:t>
        <a:bodyPr/>
        <a:lstStyle/>
        <a:p>
          <a:endParaRPr lang="en-GB"/>
        </a:p>
      </dgm:t>
    </dgm:pt>
  </dgm:ptLst>
  <dgm:cxnLst>
    <dgm:cxn modelId="{B2180403-9C95-41E4-9A8A-37DE7E060DF2}" type="presOf" srcId="{954A9357-4547-473D-A39E-8499A51A63C7}" destId="{53AA9E89-40BF-4DAE-873C-531D365DDBD5}" srcOrd="0" destOrd="0" presId="urn:microsoft.com/office/officeart/2005/8/layout/cycle7"/>
    <dgm:cxn modelId="{A3B2BAC8-0876-4FD5-99A4-92B4708AE3F8}" type="presOf" srcId="{814A9163-6772-43E1-A03A-37AF4055C0CF}" destId="{112E13C5-FB93-4455-95EA-09CCBE65FADD}" srcOrd="0" destOrd="0" presId="urn:microsoft.com/office/officeart/2005/8/layout/cycle7"/>
    <dgm:cxn modelId="{C96F9434-E33B-42EA-B6FD-A4638E897D78}" srcId="{D2314B4D-89B7-4F80-A4B4-850762E63BDF}" destId="{954A9357-4547-473D-A39E-8499A51A63C7}" srcOrd="2" destOrd="0" parTransId="{307F4AB3-3AE5-4880-8F2B-A9771BEC2505}" sibTransId="{57058C83-18A5-4E89-ACA3-104F63B0E25C}"/>
    <dgm:cxn modelId="{8D998366-EC08-4423-8D2F-D4FB43D1C899}" srcId="{D2314B4D-89B7-4F80-A4B4-850762E63BDF}" destId="{43C557E9-C74B-437B-8190-8E8CC838AB7E}" srcOrd="0" destOrd="0" parTransId="{57DECEFF-F04E-41F2-B81D-715DEB912437}" sibTransId="{5BF62F2E-84E7-4142-AE0E-69082040C73A}"/>
    <dgm:cxn modelId="{509BE44B-3F73-4F59-9183-17EE45C848EA}" srcId="{D2314B4D-89B7-4F80-A4B4-850762E63BDF}" destId="{814A9163-6772-43E1-A03A-37AF4055C0CF}" srcOrd="1" destOrd="0" parTransId="{EA7AA25C-4880-4775-AFF3-87241DBBA86F}" sibTransId="{3E62CE5E-4B3F-4970-AF05-EB27B762FA2C}"/>
    <dgm:cxn modelId="{6B5A624C-FB0D-4888-8680-928165AA7202}" type="presOf" srcId="{5BF62F2E-84E7-4142-AE0E-69082040C73A}" destId="{D0C400E4-283A-43F8-A26B-C1EF04D5CCD1}" srcOrd="0" destOrd="0" presId="urn:microsoft.com/office/officeart/2005/8/layout/cycle7"/>
    <dgm:cxn modelId="{730370DB-FE01-4D0A-9098-E03CE90BD9C6}" type="presOf" srcId="{5BF62F2E-84E7-4142-AE0E-69082040C73A}" destId="{6F3E536C-AB36-439C-9A3A-BE618559C314}" srcOrd="1" destOrd="0" presId="urn:microsoft.com/office/officeart/2005/8/layout/cycle7"/>
    <dgm:cxn modelId="{040E428E-E761-4027-BF91-8C09C7070F55}" type="presOf" srcId="{3E62CE5E-4B3F-4970-AF05-EB27B762FA2C}" destId="{C71E9E25-A4FB-4A50-B61B-7BF40CC2402C}" srcOrd="1" destOrd="0" presId="urn:microsoft.com/office/officeart/2005/8/layout/cycle7"/>
    <dgm:cxn modelId="{6A1240A5-CA2A-43FA-BB44-EFFFC482F627}" type="presOf" srcId="{57058C83-18A5-4E89-ACA3-104F63B0E25C}" destId="{1C30EF02-EDD2-496D-A673-5F34EB899599}" srcOrd="0" destOrd="0" presId="urn:microsoft.com/office/officeart/2005/8/layout/cycle7"/>
    <dgm:cxn modelId="{FA0EFFFE-0025-47D6-8F99-B95C9E9BF210}" type="presOf" srcId="{3E62CE5E-4B3F-4970-AF05-EB27B762FA2C}" destId="{D6181509-D768-4CE4-A29C-9058D2CE5254}" srcOrd="0" destOrd="0" presId="urn:microsoft.com/office/officeart/2005/8/layout/cycle7"/>
    <dgm:cxn modelId="{D82F32AB-BB83-4F39-8D3E-C239672E2CA8}" type="presOf" srcId="{57058C83-18A5-4E89-ACA3-104F63B0E25C}" destId="{00205FF3-1B18-401E-B277-1B790A507B1A}" srcOrd="1" destOrd="0" presId="urn:microsoft.com/office/officeart/2005/8/layout/cycle7"/>
    <dgm:cxn modelId="{E1D0DBF0-18F9-476D-AD12-62AC4A888ECB}" type="presOf" srcId="{43C557E9-C74B-437B-8190-8E8CC838AB7E}" destId="{260B0468-B239-47F3-BC19-42E04E71DC5D}" srcOrd="0" destOrd="0" presId="urn:microsoft.com/office/officeart/2005/8/layout/cycle7"/>
    <dgm:cxn modelId="{08E8DE34-7F30-475F-BCD9-0032E1925054}" type="presOf" srcId="{D2314B4D-89B7-4F80-A4B4-850762E63BDF}" destId="{306CFA29-9B95-4F00-833E-FEFF17F34FD1}" srcOrd="0" destOrd="0" presId="urn:microsoft.com/office/officeart/2005/8/layout/cycle7"/>
    <dgm:cxn modelId="{9404A5A1-FBAA-47FD-906C-E9BE3C785EA9}" type="presParOf" srcId="{306CFA29-9B95-4F00-833E-FEFF17F34FD1}" destId="{260B0468-B239-47F3-BC19-42E04E71DC5D}" srcOrd="0" destOrd="0" presId="urn:microsoft.com/office/officeart/2005/8/layout/cycle7"/>
    <dgm:cxn modelId="{9FF11326-7EEE-400F-91B3-3E2267199445}" type="presParOf" srcId="{306CFA29-9B95-4F00-833E-FEFF17F34FD1}" destId="{D0C400E4-283A-43F8-A26B-C1EF04D5CCD1}" srcOrd="1" destOrd="0" presId="urn:microsoft.com/office/officeart/2005/8/layout/cycle7"/>
    <dgm:cxn modelId="{3CBA47AB-9C63-4CBA-A98A-A96C28E8AC1D}" type="presParOf" srcId="{D0C400E4-283A-43F8-A26B-C1EF04D5CCD1}" destId="{6F3E536C-AB36-439C-9A3A-BE618559C314}" srcOrd="0" destOrd="0" presId="urn:microsoft.com/office/officeart/2005/8/layout/cycle7"/>
    <dgm:cxn modelId="{F01F10F7-F9DC-419B-8427-BBE68C027E0B}" type="presParOf" srcId="{306CFA29-9B95-4F00-833E-FEFF17F34FD1}" destId="{112E13C5-FB93-4455-95EA-09CCBE65FADD}" srcOrd="2" destOrd="0" presId="urn:microsoft.com/office/officeart/2005/8/layout/cycle7"/>
    <dgm:cxn modelId="{0230E346-B7CF-460A-A886-B15306977AF1}" type="presParOf" srcId="{306CFA29-9B95-4F00-833E-FEFF17F34FD1}" destId="{D6181509-D768-4CE4-A29C-9058D2CE5254}" srcOrd="3" destOrd="0" presId="urn:microsoft.com/office/officeart/2005/8/layout/cycle7"/>
    <dgm:cxn modelId="{31F6B4E6-9E0E-4D29-8909-49074528886F}" type="presParOf" srcId="{D6181509-D768-4CE4-A29C-9058D2CE5254}" destId="{C71E9E25-A4FB-4A50-B61B-7BF40CC2402C}" srcOrd="0" destOrd="0" presId="urn:microsoft.com/office/officeart/2005/8/layout/cycle7"/>
    <dgm:cxn modelId="{5984BD6A-6784-422D-B7F8-5CE50BC34E8B}" type="presParOf" srcId="{306CFA29-9B95-4F00-833E-FEFF17F34FD1}" destId="{53AA9E89-40BF-4DAE-873C-531D365DDBD5}" srcOrd="4" destOrd="0" presId="urn:microsoft.com/office/officeart/2005/8/layout/cycle7"/>
    <dgm:cxn modelId="{5C1B26AA-7F9C-444F-A744-AA5DD7F643EB}" type="presParOf" srcId="{306CFA29-9B95-4F00-833E-FEFF17F34FD1}" destId="{1C30EF02-EDD2-496D-A673-5F34EB899599}" srcOrd="5" destOrd="0" presId="urn:microsoft.com/office/officeart/2005/8/layout/cycle7"/>
    <dgm:cxn modelId="{18EBA75B-AF13-43C5-B6AC-CC42EE66D026}" type="presParOf" srcId="{1C30EF02-EDD2-496D-A673-5F34EB899599}" destId="{00205FF3-1B18-401E-B277-1B790A507B1A}"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5348"/>
          </a:xfrm>
          <a:prstGeom prst="rect">
            <a:avLst/>
          </a:prstGeom>
        </p:spPr>
        <p:txBody>
          <a:bodyPr vert="horz" lIns="91440" tIns="45720" rIns="91440" bIns="45720" rtlCol="0"/>
          <a:lstStyle>
            <a:lvl1pPr algn="r">
              <a:defRPr sz="1200"/>
            </a:lvl1pPr>
          </a:lstStyle>
          <a:p>
            <a:fld id="{37E8CC49-1950-4E4A-86BF-C85F4468A0C9}" type="datetimeFigureOut">
              <a:rPr lang="en-GB" smtClean="0"/>
              <a:t>27/06/2018</a:t>
            </a:fld>
            <a:endParaRPr lang="en-GB"/>
          </a:p>
        </p:txBody>
      </p:sp>
      <p:sp>
        <p:nvSpPr>
          <p:cNvPr id="4" name="Slide Image Placeholder 3"/>
          <p:cNvSpPr>
            <a:spLocks noGrp="1" noRot="1" noChangeAspect="1"/>
          </p:cNvSpPr>
          <p:nvPr>
            <p:ph type="sldImg" idx="2"/>
          </p:nvPr>
        </p:nvSpPr>
        <p:spPr>
          <a:xfrm>
            <a:off x="373063" y="1233488"/>
            <a:ext cx="5922962" cy="333216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51219"/>
            <a:ext cx="5335270" cy="38873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7317"/>
            <a:ext cx="2889938" cy="49534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377317"/>
            <a:ext cx="2889938" cy="495347"/>
          </a:xfrm>
          <a:prstGeom prst="rect">
            <a:avLst/>
          </a:prstGeom>
        </p:spPr>
        <p:txBody>
          <a:bodyPr vert="horz" lIns="91440" tIns="45720" rIns="91440" bIns="45720" rtlCol="0" anchor="b"/>
          <a:lstStyle>
            <a:lvl1pPr algn="r">
              <a:defRPr sz="1200"/>
            </a:lvl1pPr>
          </a:lstStyle>
          <a:p>
            <a:fld id="{5172DC9A-24E6-45FC-B765-E46C460B01D9}" type="slidenum">
              <a:rPr lang="en-GB" smtClean="0"/>
              <a:t>‹#›</a:t>
            </a:fld>
            <a:endParaRPr lang="en-GB"/>
          </a:p>
        </p:txBody>
      </p:sp>
    </p:spTree>
    <p:extLst>
      <p:ext uri="{BB962C8B-B14F-4D97-AF65-F5344CB8AC3E}">
        <p14:creationId xmlns:p14="http://schemas.microsoft.com/office/powerpoint/2010/main" val="84893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172DC9A-24E6-45FC-B765-E46C460B01D9}" type="slidenum">
              <a:rPr lang="en-GB" smtClean="0"/>
              <a:t>1</a:t>
            </a:fld>
            <a:endParaRPr lang="en-GB"/>
          </a:p>
        </p:txBody>
      </p:sp>
    </p:spTree>
    <p:extLst>
      <p:ext uri="{BB962C8B-B14F-4D97-AF65-F5344CB8AC3E}">
        <p14:creationId xmlns:p14="http://schemas.microsoft.com/office/powerpoint/2010/main" val="1293346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aseline="0" dirty="0" smtClean="0">
                <a:latin typeface="Arial" panose="020B0604020202020204" pitchFamily="34" charset="0"/>
                <a:cs typeface="Arial" panose="020B0604020202020204" pitchFamily="34" charset="0"/>
              </a:rPr>
              <a:t>Bike share scheme – promoting sustainable transport</a:t>
            </a:r>
          </a:p>
          <a:p>
            <a:endParaRPr lang="en-GB" sz="1600" baseline="0" dirty="0" smtClean="0">
              <a:latin typeface="Arial" panose="020B0604020202020204" pitchFamily="34" charset="0"/>
              <a:cs typeface="Arial" panose="020B0604020202020204" pitchFamily="34" charset="0"/>
            </a:endParaRPr>
          </a:p>
          <a:p>
            <a:r>
              <a:rPr lang="en-GB" sz="1600" baseline="0" dirty="0" smtClean="0">
                <a:latin typeface="Arial" panose="020B0604020202020204" pitchFamily="34" charset="0"/>
                <a:cs typeface="Arial" panose="020B0604020202020204" pitchFamily="34" charset="0"/>
              </a:rPr>
              <a:t>Swift card users able to use it – widening accessibility </a:t>
            </a:r>
          </a:p>
          <a:p>
            <a:endParaRPr lang="en-GB" sz="1600" baseline="0" dirty="0" smtClean="0">
              <a:latin typeface="Arial" panose="020B0604020202020204" pitchFamily="34" charset="0"/>
              <a:cs typeface="Arial" panose="020B0604020202020204" pitchFamily="34" charset="0"/>
            </a:endParaRPr>
          </a:p>
          <a:p>
            <a:r>
              <a:rPr lang="en-GB" sz="1600" baseline="0" dirty="0" smtClean="0">
                <a:latin typeface="Arial" panose="020B0604020202020204" pitchFamily="34" charset="0"/>
                <a:cs typeface="Arial" panose="020B0604020202020204" pitchFamily="34" charset="0"/>
              </a:rPr>
              <a:t>Promoting healthy living, and making cities cleaner and more attractive to be in</a:t>
            </a:r>
            <a:endParaRPr lang="en-GB" sz="1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D1D94B7-646E-41F9-B092-D3A9D92C2A18}" type="slidenum">
              <a:rPr lang="en-GB" smtClean="0"/>
              <a:t>15</a:t>
            </a:fld>
            <a:endParaRPr lang="en-GB"/>
          </a:p>
        </p:txBody>
      </p:sp>
    </p:spTree>
    <p:extLst>
      <p:ext uri="{BB962C8B-B14F-4D97-AF65-F5344CB8AC3E}">
        <p14:creationId xmlns:p14="http://schemas.microsoft.com/office/powerpoint/2010/main" val="1488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aseline="0" dirty="0" smtClean="0">
                <a:latin typeface="Arial" panose="020B0604020202020204" pitchFamily="34" charset="0"/>
                <a:cs typeface="Arial" panose="020B0604020202020204" pitchFamily="34" charset="0"/>
              </a:rPr>
              <a:t>TfWM are at the forefront of developing intelligent mobility systems and testing CAVs, to position the West Midlands at the heart of global innovation.</a:t>
            </a:r>
          </a:p>
          <a:p>
            <a:endParaRPr lang="en-GB" sz="1600" baseline="0" dirty="0" smtClean="0">
              <a:latin typeface="Arial" panose="020B0604020202020204" pitchFamily="34" charset="0"/>
              <a:cs typeface="Arial" panose="020B0604020202020204" pitchFamily="34" charset="0"/>
            </a:endParaRPr>
          </a:p>
          <a:p>
            <a:r>
              <a:rPr lang="en-GB" sz="1600" baseline="0" dirty="0" smtClean="0">
                <a:latin typeface="Arial" panose="020B0604020202020204" pitchFamily="34" charset="0"/>
                <a:cs typeface="Arial" panose="020B0604020202020204" pitchFamily="34" charset="0"/>
              </a:rPr>
              <a:t>Connecting people, cities and contributing to eliminating barriers/access to transport, health, education etc. </a:t>
            </a:r>
          </a:p>
          <a:p>
            <a:endParaRPr lang="en-GB" dirty="0"/>
          </a:p>
        </p:txBody>
      </p:sp>
      <p:sp>
        <p:nvSpPr>
          <p:cNvPr id="4" name="Slide Number Placeholder 3"/>
          <p:cNvSpPr>
            <a:spLocks noGrp="1"/>
          </p:cNvSpPr>
          <p:nvPr>
            <p:ph type="sldNum" sz="quarter" idx="10"/>
          </p:nvPr>
        </p:nvSpPr>
        <p:spPr/>
        <p:txBody>
          <a:bodyPr/>
          <a:lstStyle/>
          <a:p>
            <a:fld id="{7D1D94B7-646E-41F9-B092-D3A9D92C2A18}" type="slidenum">
              <a:rPr lang="en-GB" smtClean="0"/>
              <a:t>16</a:t>
            </a:fld>
            <a:endParaRPr lang="en-GB"/>
          </a:p>
        </p:txBody>
      </p:sp>
    </p:spTree>
    <p:extLst>
      <p:ext uri="{BB962C8B-B14F-4D97-AF65-F5344CB8AC3E}">
        <p14:creationId xmlns:p14="http://schemas.microsoft.com/office/powerpoint/2010/main" val="389966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172DC9A-24E6-45FC-B765-E46C460B01D9}" type="slidenum">
              <a:rPr lang="en-GB" smtClean="0"/>
              <a:t>19</a:t>
            </a:fld>
            <a:endParaRPr lang="en-GB"/>
          </a:p>
        </p:txBody>
      </p:sp>
    </p:spTree>
    <p:extLst>
      <p:ext uri="{BB962C8B-B14F-4D97-AF65-F5344CB8AC3E}">
        <p14:creationId xmlns:p14="http://schemas.microsoft.com/office/powerpoint/2010/main" val="3575716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172DC9A-24E6-45FC-B765-E46C460B01D9}" type="slidenum">
              <a:rPr lang="en-GB" smtClean="0"/>
              <a:t>2</a:t>
            </a:fld>
            <a:endParaRPr lang="en-GB"/>
          </a:p>
        </p:txBody>
      </p:sp>
    </p:spTree>
    <p:extLst>
      <p:ext uri="{BB962C8B-B14F-4D97-AF65-F5344CB8AC3E}">
        <p14:creationId xmlns:p14="http://schemas.microsoft.com/office/powerpoint/2010/main" val="2910669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BDAFD68-8F35-492B-B0CD-438C977AAF80}"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221026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172DC9A-24E6-45FC-B765-E46C460B01D9}" type="slidenum">
              <a:rPr lang="en-GB" smtClean="0"/>
              <a:t>6</a:t>
            </a:fld>
            <a:endParaRPr lang="en-GB"/>
          </a:p>
        </p:txBody>
      </p:sp>
    </p:spTree>
    <p:extLst>
      <p:ext uri="{BB962C8B-B14F-4D97-AF65-F5344CB8AC3E}">
        <p14:creationId xmlns:p14="http://schemas.microsoft.com/office/powerpoint/2010/main" val="96004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Arial" panose="020B0604020202020204" pitchFamily="34" charset="0"/>
                <a:cs typeface="Arial" panose="020B0604020202020204" pitchFamily="34" charset="0"/>
              </a:rPr>
              <a:t>Understanding what</a:t>
            </a:r>
            <a:r>
              <a:rPr lang="en-GB" sz="1600" baseline="0" dirty="0" smtClean="0">
                <a:latin typeface="Arial" panose="020B0604020202020204" pitchFamily="34" charset="0"/>
                <a:cs typeface="Arial" panose="020B0604020202020204" pitchFamily="34" charset="0"/>
              </a:rPr>
              <a:t> changes are coming, and recognising where a collaborative approach can benefit the most. </a:t>
            </a:r>
          </a:p>
          <a:p>
            <a:endParaRPr lang="en-GB" sz="1600" baseline="0" dirty="0" smtClean="0">
              <a:latin typeface="Arial" panose="020B0604020202020204" pitchFamily="34" charset="0"/>
              <a:cs typeface="Arial" panose="020B0604020202020204" pitchFamily="34" charset="0"/>
            </a:endParaRPr>
          </a:p>
          <a:p>
            <a:r>
              <a:rPr lang="en-GB" sz="1600" baseline="0" dirty="0" smtClean="0">
                <a:latin typeface="Arial" panose="020B0604020202020204" pitchFamily="34" charset="0"/>
                <a:cs typeface="Arial" panose="020B0604020202020204" pitchFamily="34" charset="0"/>
              </a:rPr>
              <a:t>Improved transport access across the region will help connect homes with education, employment, healthcare and recreation. </a:t>
            </a:r>
          </a:p>
          <a:p>
            <a:endParaRPr lang="en-GB" sz="1600" baseline="0" dirty="0" smtClean="0">
              <a:latin typeface="Arial" panose="020B0604020202020204" pitchFamily="34" charset="0"/>
              <a:cs typeface="Arial" panose="020B0604020202020204" pitchFamily="34" charset="0"/>
            </a:endParaRPr>
          </a:p>
          <a:p>
            <a:r>
              <a:rPr lang="en-GB" sz="1600" baseline="0" dirty="0" smtClean="0">
                <a:latin typeface="Arial" panose="020B0604020202020204" pitchFamily="34" charset="0"/>
                <a:cs typeface="Arial" panose="020B0604020202020204" pitchFamily="34" charset="0"/>
              </a:rPr>
              <a:t>With more people connected to more modes of transport, it will help encourage a modal shift away from reliance on cars, ultimately making communities safer, cleaner and with less air pollution. </a:t>
            </a:r>
          </a:p>
          <a:p>
            <a:endParaRPr lang="en-GB" sz="1600" baseline="0" dirty="0" smtClean="0">
              <a:latin typeface="Arial" panose="020B0604020202020204" pitchFamily="34" charset="0"/>
              <a:cs typeface="Arial" panose="020B0604020202020204" pitchFamily="34" charset="0"/>
            </a:endParaRPr>
          </a:p>
          <a:p>
            <a:r>
              <a:rPr lang="en-GB" sz="1600" baseline="0" dirty="0" smtClean="0">
                <a:latin typeface="Arial" panose="020B0604020202020204" pitchFamily="34" charset="0"/>
                <a:cs typeface="Arial" panose="020B0604020202020204" pitchFamily="34" charset="0"/>
              </a:rPr>
              <a:t>We can concentrate on making communities for communities rather than for cars. </a:t>
            </a:r>
          </a:p>
          <a:p>
            <a:r>
              <a:rPr lang="en-GB" sz="1600" baseline="0" dirty="0" smtClean="0">
                <a:latin typeface="Arial" panose="020B0604020202020204" pitchFamily="34" charset="0"/>
                <a:cs typeface="Arial" panose="020B0604020202020204" pitchFamily="34" charset="0"/>
              </a:rPr>
              <a:t>?</a:t>
            </a:r>
            <a:endParaRPr lang="en-GB" sz="1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172DC9A-24E6-45FC-B765-E46C460B01D9}" type="slidenum">
              <a:rPr lang="en-GB" smtClean="0"/>
              <a:t>7</a:t>
            </a:fld>
            <a:endParaRPr lang="en-GB"/>
          </a:p>
        </p:txBody>
      </p:sp>
    </p:spTree>
    <p:extLst>
      <p:ext uri="{BB962C8B-B14F-4D97-AF65-F5344CB8AC3E}">
        <p14:creationId xmlns:p14="http://schemas.microsoft.com/office/powerpoint/2010/main" val="1324904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aseline="0" dirty="0" smtClean="0">
                <a:latin typeface="Arial" panose="020B0604020202020204" pitchFamily="34" charset="0"/>
                <a:cs typeface="Arial" panose="020B0604020202020204" pitchFamily="34" charset="0"/>
              </a:rPr>
              <a:t>HS2 Connectivity Programme – unlocking further opportunities for infrastructure growth, employment growth and allowing more businesses and people to benefit from this revolutionary era. </a:t>
            </a:r>
          </a:p>
        </p:txBody>
      </p:sp>
      <p:sp>
        <p:nvSpPr>
          <p:cNvPr id="4" name="Slide Number Placeholder 3"/>
          <p:cNvSpPr>
            <a:spLocks noGrp="1"/>
          </p:cNvSpPr>
          <p:nvPr>
            <p:ph type="sldNum" sz="quarter" idx="10"/>
          </p:nvPr>
        </p:nvSpPr>
        <p:spPr/>
        <p:txBody>
          <a:bodyPr/>
          <a:lstStyle/>
          <a:p>
            <a:fld id="{7D1D94B7-646E-41F9-B092-D3A9D92C2A18}" type="slidenum">
              <a:rPr lang="en-GB" smtClean="0"/>
              <a:t>9</a:t>
            </a:fld>
            <a:endParaRPr lang="en-GB"/>
          </a:p>
        </p:txBody>
      </p:sp>
    </p:spTree>
    <p:extLst>
      <p:ext uri="{BB962C8B-B14F-4D97-AF65-F5344CB8AC3E}">
        <p14:creationId xmlns:p14="http://schemas.microsoft.com/office/powerpoint/2010/main" val="1306093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Hosting</a:t>
            </a:r>
            <a:r>
              <a:rPr lang="en-GB" baseline="0" dirty="0" smtClean="0"/>
              <a:t> the Commonwealth Games will link into the existing strategy of BCC and </a:t>
            </a:r>
            <a:r>
              <a:rPr lang="en-GB" baseline="0" dirty="0" err="1" smtClean="0"/>
              <a:t>TfWM</a:t>
            </a:r>
            <a:r>
              <a:rPr lang="en-GB" baseline="0" dirty="0" smtClean="0"/>
              <a:t> policy. </a:t>
            </a:r>
          </a:p>
          <a:p>
            <a:endParaRPr lang="en-GB" baseline="0" dirty="0" smtClean="0"/>
          </a:p>
          <a:p>
            <a:r>
              <a:rPr lang="en-GB" baseline="0" dirty="0" smtClean="0"/>
              <a:t>The Commonwealth Games allows for the prioritisation of certain transport schemes, helping to speed up their development. This transport infrastructure will benefit the area by providing greater transport provision to areas, and unlock areas for housing that may not be suitable before. The SPRINT network and new rail stops will be developed to fit with the public transport theme of the Games. </a:t>
            </a:r>
          </a:p>
          <a:p>
            <a:endParaRPr lang="en-GB" baseline="0" dirty="0" smtClean="0"/>
          </a:p>
          <a:p>
            <a:r>
              <a:rPr lang="en-GB" baseline="0" dirty="0" smtClean="0"/>
              <a:t>The Athlete’s Village will be built in Perry Barr, which will be used as flats following the Games. </a:t>
            </a:r>
            <a:endParaRPr lang="en-GB" dirty="0" smtClean="0"/>
          </a:p>
          <a:p>
            <a:endParaRPr lang="en-GB" dirty="0"/>
          </a:p>
        </p:txBody>
      </p:sp>
      <p:sp>
        <p:nvSpPr>
          <p:cNvPr id="4" name="Slide Number Placeholder 3"/>
          <p:cNvSpPr>
            <a:spLocks noGrp="1"/>
          </p:cNvSpPr>
          <p:nvPr>
            <p:ph type="sldNum" sz="quarter" idx="10"/>
          </p:nvPr>
        </p:nvSpPr>
        <p:spPr/>
        <p:txBody>
          <a:bodyPr/>
          <a:lstStyle/>
          <a:p>
            <a:fld id="{7D1D94B7-646E-41F9-B092-D3A9D92C2A18}" type="slidenum">
              <a:rPr lang="en-GB" smtClean="0"/>
              <a:t>10</a:t>
            </a:fld>
            <a:endParaRPr lang="en-GB"/>
          </a:p>
        </p:txBody>
      </p:sp>
    </p:spTree>
    <p:extLst>
      <p:ext uri="{BB962C8B-B14F-4D97-AF65-F5344CB8AC3E}">
        <p14:creationId xmlns:p14="http://schemas.microsoft.com/office/powerpoint/2010/main" val="648723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New</a:t>
            </a:r>
            <a:r>
              <a:rPr lang="en-GB" baseline="0" dirty="0" smtClean="0"/>
              <a:t> station proposals will increase the convenience of travelling by rail across the region and decrease the need for car usage, especially for journeys to city centres. </a:t>
            </a:r>
          </a:p>
          <a:p>
            <a:endParaRPr lang="en-GB" dirty="0"/>
          </a:p>
        </p:txBody>
      </p:sp>
      <p:sp>
        <p:nvSpPr>
          <p:cNvPr id="4" name="Slide Number Placeholder 3"/>
          <p:cNvSpPr>
            <a:spLocks noGrp="1"/>
          </p:cNvSpPr>
          <p:nvPr>
            <p:ph type="sldNum" sz="quarter" idx="10"/>
          </p:nvPr>
        </p:nvSpPr>
        <p:spPr/>
        <p:txBody>
          <a:bodyPr/>
          <a:lstStyle/>
          <a:p>
            <a:fld id="{7D1D94B7-646E-41F9-B092-D3A9D92C2A18}" type="slidenum">
              <a:rPr lang="en-GB" smtClean="0"/>
              <a:t>11</a:t>
            </a:fld>
            <a:endParaRPr lang="en-GB"/>
          </a:p>
        </p:txBody>
      </p:sp>
    </p:spTree>
    <p:extLst>
      <p:ext uri="{BB962C8B-B14F-4D97-AF65-F5344CB8AC3E}">
        <p14:creationId xmlns:p14="http://schemas.microsoft.com/office/powerpoint/2010/main" val="2971359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SPRINT is essential to support</a:t>
            </a:r>
            <a:r>
              <a:rPr lang="en-GB" baseline="0" dirty="0" smtClean="0"/>
              <a:t> the Commonwealth Games in 2022, and as a result, three key routes have been given prioritisation to ensure they are ready for the Games. The prioritisation routes provide access to the key Games sites. </a:t>
            </a:r>
          </a:p>
          <a:p>
            <a:endParaRPr lang="en-GB" baseline="0" dirty="0" smtClean="0"/>
          </a:p>
          <a:p>
            <a:r>
              <a:rPr lang="en-GB" baseline="0" dirty="0" smtClean="0"/>
              <a:t>This includes: Birmingham to Walsall along the A34- passing the Alexander Stadium and Athlete’s Village at Perry Barr;</a:t>
            </a:r>
          </a:p>
          <a:p>
            <a:endParaRPr lang="en-GB" baseline="0" dirty="0" smtClean="0"/>
          </a:p>
          <a:p>
            <a:r>
              <a:rPr lang="en-GB" baseline="0" dirty="0" smtClean="0"/>
              <a:t>Birmingham to Solihull along the A45- passing the Games venues at the NEC site. </a:t>
            </a:r>
          </a:p>
          <a:p>
            <a:endParaRPr lang="en-GB" baseline="0" dirty="0" smtClean="0"/>
          </a:p>
          <a:p>
            <a:r>
              <a:rPr lang="en-GB" baseline="0" dirty="0" smtClean="0"/>
              <a:t>It also includes Birmingham to Sutton Coldfield town centre via </a:t>
            </a:r>
            <a:r>
              <a:rPr lang="en-GB" baseline="0" dirty="0" err="1" smtClean="0"/>
              <a:t>Tyburn</a:t>
            </a:r>
            <a:r>
              <a:rPr lang="en-GB" baseline="0" dirty="0" smtClean="0"/>
              <a:t> Road. This is a key route which will support the major housing development at Langley of 6,000 homes, and the </a:t>
            </a:r>
            <a:r>
              <a:rPr lang="en-GB" baseline="0" dirty="0" err="1" smtClean="0"/>
              <a:t>Peddimore</a:t>
            </a:r>
            <a:r>
              <a:rPr lang="en-GB" baseline="0" dirty="0" smtClean="0"/>
              <a:t> industrial development. </a:t>
            </a:r>
          </a:p>
          <a:p>
            <a:endParaRPr lang="en-GB" baseline="0" dirty="0" smtClean="0"/>
          </a:p>
          <a:p>
            <a:r>
              <a:rPr lang="en-GB" baseline="0" dirty="0" smtClean="0"/>
              <a:t>Future routes will go to Halesowen, Dudley and Longbridge. </a:t>
            </a:r>
          </a:p>
          <a:p>
            <a:endParaRPr lang="en-GB" baseline="0" dirty="0" smtClean="0"/>
          </a:p>
          <a:p>
            <a:endParaRPr lang="en-GB" baseline="0" dirty="0" smtClean="0"/>
          </a:p>
          <a:p>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7D1D94B7-646E-41F9-B092-D3A9D92C2A18}" type="slidenum">
              <a:rPr lang="en-GB" smtClean="0"/>
              <a:t>13</a:t>
            </a:fld>
            <a:endParaRPr lang="en-GB"/>
          </a:p>
        </p:txBody>
      </p:sp>
    </p:spTree>
    <p:extLst>
      <p:ext uri="{BB962C8B-B14F-4D97-AF65-F5344CB8AC3E}">
        <p14:creationId xmlns:p14="http://schemas.microsoft.com/office/powerpoint/2010/main" val="1178280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Slide 2">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58270B3-FAD8-224C-B109-24E7928E3876}"/>
              </a:ext>
            </a:extLst>
          </p:cNvPr>
          <p:cNvSpPr/>
          <p:nvPr userDrawn="1"/>
        </p:nvSpPr>
        <p:spPr>
          <a:xfrm>
            <a:off x="0" y="0"/>
            <a:ext cx="12192000" cy="5408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936933" y="1040958"/>
            <a:ext cx="7447370" cy="1054884"/>
          </a:xfrm>
        </p:spPr>
        <p:txBody>
          <a:bodyPr>
            <a:normAutofit/>
          </a:bodyPr>
          <a:lstStyle>
            <a:lvl1pPr algn="l">
              <a:defRPr sz="3600" b="1">
                <a:solidFill>
                  <a:schemeClr val="bg1"/>
                </a:solidFill>
                <a:latin typeface="Arial" panose="020B0604020202020204" pitchFamily="34" charset="0"/>
                <a:ea typeface="Tahoma" panose="020B0604030504040204" pitchFamily="34" charset="0"/>
                <a:cs typeface="Arial" panose="020B0604020202020204" pitchFamily="34" charset="0"/>
              </a:defRPr>
            </a:lvl1pPr>
          </a:lstStyle>
          <a:p>
            <a:r>
              <a:rPr lang="en-US" smtClean="0"/>
              <a:t>Click to edit Master title style</a:t>
            </a:r>
            <a:endParaRPr lang="en-GB" dirty="0"/>
          </a:p>
        </p:txBody>
      </p:sp>
      <p:pic>
        <p:nvPicPr>
          <p:cNvPr id="5" name="Picture 4">
            <a:extLst>
              <a:ext uri="{FF2B5EF4-FFF2-40B4-BE49-F238E27FC236}">
                <a16:creationId xmlns="" xmlns:a16="http://schemas.microsoft.com/office/drawing/2014/main" id="{323E2CA3-44FA-8644-A29B-38592AC6B5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428" y="5704766"/>
            <a:ext cx="1355453" cy="866939"/>
          </a:xfrm>
          <a:prstGeom prst="rect">
            <a:avLst/>
          </a:prstGeom>
        </p:spPr>
      </p:pic>
      <p:sp>
        <p:nvSpPr>
          <p:cNvPr id="3" name="TextBox 2">
            <a:extLst>
              <a:ext uri="{FF2B5EF4-FFF2-40B4-BE49-F238E27FC236}">
                <a16:creationId xmlns="" xmlns:a16="http://schemas.microsoft.com/office/drawing/2014/main" id="{85DDF232-2E7E-4649-9D49-9F48D4F58BB4}"/>
              </a:ext>
            </a:extLst>
          </p:cNvPr>
          <p:cNvSpPr txBox="1"/>
          <p:nvPr userDrawn="1"/>
        </p:nvSpPr>
        <p:spPr>
          <a:xfrm>
            <a:off x="7933509" y="5968958"/>
            <a:ext cx="3831771" cy="338554"/>
          </a:xfrm>
          <a:prstGeom prst="rect">
            <a:avLst/>
          </a:prstGeom>
          <a:noFill/>
        </p:spPr>
        <p:txBody>
          <a:bodyPr wrap="square" rtlCol="0">
            <a:spAutoFit/>
          </a:bodyPr>
          <a:lstStyle/>
          <a:p>
            <a:pPr algn="r"/>
            <a:r>
              <a:rPr lang="en-GB" sz="1600" b="1" dirty="0">
                <a:latin typeface="Arial" panose="020B0604020202020204" pitchFamily="34" charset="0"/>
                <a:cs typeface="Arial" panose="020B0604020202020204" pitchFamily="34" charset="0"/>
              </a:rPr>
              <a:t>Delivering inclusive growth</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75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Intro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49235" y="762243"/>
            <a:ext cx="7358743" cy="926416"/>
          </a:xfrm>
        </p:spPr>
        <p:txBody>
          <a:bodyPr anchor="b">
            <a:normAutofit/>
          </a:bodyPr>
          <a:lstStyle>
            <a:lvl1pPr algn="l">
              <a:defRPr sz="3200">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defRPr>
            </a:lvl1pPr>
          </a:lstStyle>
          <a:p>
            <a:r>
              <a:rPr lang="en-US" dirty="0"/>
              <a:t>Click to edit title</a:t>
            </a:r>
            <a:endParaRPr lang="en-GB" dirty="0"/>
          </a:p>
        </p:txBody>
      </p:sp>
      <p:sp>
        <p:nvSpPr>
          <p:cNvPr id="3" name="Subtitle 2"/>
          <p:cNvSpPr>
            <a:spLocks noGrp="1"/>
          </p:cNvSpPr>
          <p:nvPr>
            <p:ph type="subTitle" idx="1"/>
          </p:nvPr>
        </p:nvSpPr>
        <p:spPr>
          <a:xfrm>
            <a:off x="949235" y="1928387"/>
            <a:ext cx="9144000" cy="3685631"/>
          </a:xfrm>
        </p:spPr>
        <p:txBody>
          <a:bodyPr>
            <a:normAutofit/>
          </a:bodyPr>
          <a:lstStyle>
            <a:lvl1pPr marL="0" indent="0" algn="l">
              <a:buNone/>
              <a:defRPr sz="2400">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10" name="Subtitle 2">
            <a:extLst>
              <a:ext uri="{FF2B5EF4-FFF2-40B4-BE49-F238E27FC236}">
                <a16:creationId xmlns="" xmlns:a16="http://schemas.microsoft.com/office/drawing/2014/main" id="{ED39EDA5-A751-1C40-89FF-17CD1D5387A7}"/>
              </a:ext>
            </a:extLst>
          </p:cNvPr>
          <p:cNvSpPr txBox="1">
            <a:spLocks/>
          </p:cNvSpPr>
          <p:nvPr userDrawn="1"/>
        </p:nvSpPr>
        <p:spPr>
          <a:xfrm>
            <a:off x="1123406" y="20569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Tahoma" panose="020B0604030504040204" pitchFamily="34" charset="0"/>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3000" b="1" dirty="0">
              <a:solidFill>
                <a:schemeClr val="tx1">
                  <a:lumMod val="75000"/>
                  <a:lumOff val="25000"/>
                </a:schemeClr>
              </a:solidFill>
            </a:endParaRPr>
          </a:p>
        </p:txBody>
      </p:sp>
      <p:pic>
        <p:nvPicPr>
          <p:cNvPr id="7" name="Picture 6">
            <a:extLst>
              <a:ext uri="{FF2B5EF4-FFF2-40B4-BE49-F238E27FC236}">
                <a16:creationId xmlns="" xmlns:a16="http://schemas.microsoft.com/office/drawing/2014/main" id="{DFC1DA10-133C-3F49-B9F1-2EBA550D91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428" y="5704766"/>
            <a:ext cx="1355453" cy="866939"/>
          </a:xfrm>
          <a:prstGeom prst="rect">
            <a:avLst/>
          </a:prstGeom>
        </p:spPr>
      </p:pic>
      <p:sp>
        <p:nvSpPr>
          <p:cNvPr id="9" name="TextBox 8">
            <a:extLst>
              <a:ext uri="{FF2B5EF4-FFF2-40B4-BE49-F238E27FC236}">
                <a16:creationId xmlns="" xmlns:a16="http://schemas.microsoft.com/office/drawing/2014/main" id="{1E838E0F-25E1-A54A-8C5A-FABEBDB960F7}"/>
              </a:ext>
            </a:extLst>
          </p:cNvPr>
          <p:cNvSpPr txBox="1"/>
          <p:nvPr userDrawn="1"/>
        </p:nvSpPr>
        <p:spPr>
          <a:xfrm>
            <a:off x="7933509" y="5968958"/>
            <a:ext cx="3831771" cy="338554"/>
          </a:xfrm>
          <a:prstGeom prst="rect">
            <a:avLst/>
          </a:prstGeom>
          <a:noFill/>
        </p:spPr>
        <p:txBody>
          <a:bodyPr wrap="square" rtlCol="0">
            <a:spAutoFit/>
          </a:bodyPr>
          <a:lstStyle/>
          <a:p>
            <a:pPr algn="r"/>
            <a:r>
              <a:rPr lang="en-GB" sz="1600" b="1" dirty="0">
                <a:latin typeface="Arial" panose="020B0604020202020204" pitchFamily="34" charset="0"/>
                <a:cs typeface="Arial" panose="020B0604020202020204" pitchFamily="34" charset="0"/>
              </a:rPr>
              <a:t>Delivering inclusive growth</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9102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nal Slide">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B260496-36F9-6748-9AA0-EE53EBCA2B36}"/>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p:cNvSpPr>
            <a:spLocks noGrp="1"/>
          </p:cNvSpPr>
          <p:nvPr>
            <p:ph type="subTitle" idx="14" hasCustomPrompt="1"/>
          </p:nvPr>
        </p:nvSpPr>
        <p:spPr>
          <a:xfrm>
            <a:off x="4234030" y="2075404"/>
            <a:ext cx="3723939" cy="1655762"/>
          </a:xfrm>
        </p:spPr>
        <p:txBody>
          <a:bodyPr>
            <a:normAutofit/>
          </a:bodyPr>
          <a:lstStyle>
            <a:lvl1pPr marL="0" indent="0" algn="ctr">
              <a:buNone/>
              <a:defRPr sz="2000">
                <a:solidFill>
                  <a:schemeClr val="bg1"/>
                </a:solidFill>
                <a:latin typeface="Arial" panose="020B0604020202020204" pitchFamily="34" charset="0"/>
                <a:ea typeface="Tahom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text box</a:t>
            </a:r>
            <a:endParaRPr lang="en-GB" dirty="0"/>
          </a:p>
        </p:txBody>
      </p:sp>
      <p:sp>
        <p:nvSpPr>
          <p:cNvPr id="8" name="Rectangle 7">
            <a:extLst>
              <a:ext uri="{FF2B5EF4-FFF2-40B4-BE49-F238E27FC236}">
                <a16:creationId xmlns="" xmlns:a16="http://schemas.microsoft.com/office/drawing/2014/main" id="{56025438-DD1E-D642-B9EA-F03EBFC993FD}"/>
              </a:ext>
            </a:extLst>
          </p:cNvPr>
          <p:cNvSpPr/>
          <p:nvPr userDrawn="1"/>
        </p:nvSpPr>
        <p:spPr>
          <a:xfrm>
            <a:off x="4828082" y="5621904"/>
            <a:ext cx="2536272" cy="553998"/>
          </a:xfrm>
          <a:prstGeom prst="rect">
            <a:avLst/>
          </a:prstGeom>
        </p:spPr>
        <p:txBody>
          <a:bodyPr wrap="none">
            <a:spAutoFit/>
          </a:bodyPr>
          <a:lstStyle/>
          <a:p>
            <a:r>
              <a:rPr lang="en-GB" sz="3000" b="1" i="0" dirty="0">
                <a:solidFill>
                  <a:schemeClr val="bg1"/>
                </a:solidFill>
                <a:latin typeface="Arial" panose="020B0604020202020204" pitchFamily="34" charset="0"/>
                <a:cs typeface="Arial" panose="020B0604020202020204" pitchFamily="34" charset="0"/>
              </a:rPr>
              <a:t>w</a:t>
            </a:r>
            <a:r>
              <a:rPr lang="en-US" sz="3000" b="1" i="0" dirty="0" err="1">
                <a:solidFill>
                  <a:schemeClr val="bg1"/>
                </a:solidFill>
                <a:latin typeface="Arial" panose="020B0604020202020204" pitchFamily="34" charset="0"/>
                <a:cs typeface="Arial" panose="020B0604020202020204" pitchFamily="34" charset="0"/>
              </a:rPr>
              <a:t>mca.org.uk</a:t>
            </a:r>
            <a:endParaRPr lang="en-GB" sz="3000" b="1"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2643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50840518"/>
      </p:ext>
    </p:extLst>
  </p:cSld>
  <p:clrMap bg1="lt1" tx1="dk1" bg2="lt2" tx2="dk2" accent1="accent1" accent2="accent2" accent3="accent3" accent4="accent4" accent5="accent5" accent6="accent6" hlink="hlink" folHlink="folHlink"/>
  <p:sldLayoutIdLst>
    <p:sldLayoutId id="2147483673" r:id="rId1"/>
    <p:sldLayoutId id="2147483683"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688" y="1745322"/>
            <a:ext cx="9682184" cy="2314717"/>
          </a:xfrm>
        </p:spPr>
        <p:txBody>
          <a:bodyPr>
            <a:normAutofit fontScale="90000"/>
          </a:bodyPr>
          <a:lstStyle/>
          <a:p>
            <a:r>
              <a:rPr lang="en-GB" dirty="0" smtClean="0"/>
              <a:t>BBC Transport </a:t>
            </a:r>
            <a:r>
              <a:rPr lang="en-GB" dirty="0" err="1" smtClean="0"/>
              <a:t>Hackday</a:t>
            </a:r>
            <a:r>
              <a:rPr lang="en-GB" dirty="0" smtClean="0"/>
              <a:t>:</a:t>
            </a:r>
            <a:br>
              <a:rPr lang="en-GB" dirty="0" smtClean="0"/>
            </a:br>
            <a:r>
              <a:rPr lang="en-GB" dirty="0" smtClean="0"/>
              <a:t>West Midlands – transport challenges and opportunities</a:t>
            </a:r>
            <a:br>
              <a:rPr lang="en-GB" dirty="0" smtClean="0"/>
            </a:br>
            <a:r>
              <a:rPr lang="en-GB" dirty="0" smtClean="0"/>
              <a:t/>
            </a:r>
            <a:br>
              <a:rPr lang="en-GB" dirty="0" smtClean="0"/>
            </a:br>
            <a:r>
              <a:rPr lang="en-GB" dirty="0"/>
              <a:t/>
            </a:r>
            <a:br>
              <a:rPr lang="en-GB" dirty="0"/>
            </a:br>
            <a:r>
              <a:rPr lang="en-GB" dirty="0" smtClean="0"/>
              <a:t>28 June 2018</a:t>
            </a:r>
            <a:endParaRPr lang="en-GB" dirty="0"/>
          </a:p>
        </p:txBody>
      </p:sp>
    </p:spTree>
    <p:extLst>
      <p:ext uri="{BB962C8B-B14F-4D97-AF65-F5344CB8AC3E}">
        <p14:creationId xmlns:p14="http://schemas.microsoft.com/office/powerpoint/2010/main" val="17460334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0051" y="395685"/>
            <a:ext cx="10350136" cy="926416"/>
          </a:xfrm>
        </p:spPr>
        <p:txBody>
          <a:bodyPr>
            <a:noAutofit/>
          </a:bodyPr>
          <a:lstStyle/>
          <a:p>
            <a:r>
              <a:rPr lang="en-GB" sz="3600" dirty="0" smtClean="0"/>
              <a:t>Birmingham 2022 Commonwealth Games</a:t>
            </a:r>
            <a:endParaRPr lang="en-GB" sz="3600" dirty="0"/>
          </a:p>
        </p:txBody>
      </p:sp>
      <p:sp>
        <p:nvSpPr>
          <p:cNvPr id="3" name="Subtitle 2"/>
          <p:cNvSpPr>
            <a:spLocks noGrp="1"/>
          </p:cNvSpPr>
          <p:nvPr>
            <p:ph type="subTitle" idx="1"/>
          </p:nvPr>
        </p:nvSpPr>
        <p:spPr>
          <a:xfrm>
            <a:off x="738923" y="1599204"/>
            <a:ext cx="6267994" cy="4056530"/>
          </a:xfrm>
        </p:spPr>
        <p:txBody>
          <a:bodyPr>
            <a:normAutofit lnSpcReduction="10000"/>
          </a:bodyPr>
          <a:lstStyle/>
          <a:p>
            <a:pPr marL="342900" indent="-342900">
              <a:buFont typeface="Arial" panose="020B0604020202020204" pitchFamily="34" charset="0"/>
              <a:buChar char="•"/>
            </a:pPr>
            <a:r>
              <a:rPr lang="en-GB" dirty="0" smtClean="0"/>
              <a:t>A “Public Transport Games”</a:t>
            </a:r>
          </a:p>
          <a:p>
            <a:pPr marL="342900" indent="-342900">
              <a:buFont typeface="Arial" panose="020B0604020202020204" pitchFamily="34" charset="0"/>
              <a:buChar char="•"/>
            </a:pPr>
            <a:r>
              <a:rPr lang="en-GB" dirty="0" smtClean="0"/>
              <a:t>Demolition of former BCU campus for £370m athletes village in Perry Barr to accommodate 6,500 athletes and officials</a:t>
            </a:r>
          </a:p>
          <a:p>
            <a:pPr marL="342900" indent="-342900">
              <a:buFont typeface="Arial" panose="020B0604020202020204" pitchFamily="34" charset="0"/>
              <a:buChar char="•"/>
            </a:pPr>
            <a:r>
              <a:rPr lang="en-GB" dirty="0" smtClean="0"/>
              <a:t>New residential quarter</a:t>
            </a:r>
          </a:p>
          <a:p>
            <a:pPr marL="342900" indent="-342900">
              <a:buFont typeface="Arial" panose="020B0604020202020204" pitchFamily="34" charset="0"/>
              <a:buChar char="•"/>
            </a:pPr>
            <a:r>
              <a:rPr lang="en-GB" dirty="0" smtClean="0"/>
              <a:t>A34 Walsall to Birmingham SPRINT</a:t>
            </a:r>
          </a:p>
          <a:p>
            <a:pPr marL="342900" indent="-342900">
              <a:buFont typeface="Arial" panose="020B0604020202020204" pitchFamily="34" charset="0"/>
              <a:buChar char="•"/>
            </a:pPr>
            <a:r>
              <a:rPr lang="en-GB" dirty="0" smtClean="0"/>
              <a:t>Investment in rail stations</a:t>
            </a:r>
          </a:p>
          <a:p>
            <a:pPr marL="342900" indent="-342900">
              <a:buFont typeface="Arial" panose="020B0604020202020204" pitchFamily="34" charset="0"/>
              <a:buChar char="•"/>
            </a:pPr>
            <a:r>
              <a:rPr lang="en-GB" dirty="0" smtClean="0"/>
              <a:t>Active travel &amp; Public Realm</a:t>
            </a:r>
          </a:p>
          <a:p>
            <a:pPr marL="342900" indent="-342900">
              <a:buFont typeface="Arial" panose="020B0604020202020204" pitchFamily="34" charset="0"/>
              <a:buChar char="•"/>
            </a:pPr>
            <a:r>
              <a:rPr lang="en-GB" dirty="0" smtClean="0"/>
              <a:t>Games legacy - 4,000 new homes and transformational transport improvements</a:t>
            </a:r>
            <a:endParaRPr lang="en-GB" dirty="0"/>
          </a:p>
        </p:txBody>
      </p:sp>
      <p:pic>
        <p:nvPicPr>
          <p:cNvPr id="4" name="Picture 4" descr="Related imag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5004" b="1051"/>
          <a:stretch/>
        </p:blipFill>
        <p:spPr bwMode="auto">
          <a:xfrm>
            <a:off x="7090316" y="2214543"/>
            <a:ext cx="4955353" cy="291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245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2307" y="305043"/>
            <a:ext cx="7358743" cy="926416"/>
          </a:xfrm>
        </p:spPr>
        <p:txBody>
          <a:bodyPr>
            <a:normAutofit/>
          </a:bodyPr>
          <a:lstStyle/>
          <a:p>
            <a:r>
              <a:rPr lang="en-GB" sz="3600" dirty="0" smtClean="0"/>
              <a:t>New golden era for trains</a:t>
            </a:r>
            <a:endParaRPr lang="en-GB" sz="3600" dirty="0"/>
          </a:p>
        </p:txBody>
      </p:sp>
      <p:sp>
        <p:nvSpPr>
          <p:cNvPr id="3" name="Subtitle 2"/>
          <p:cNvSpPr>
            <a:spLocks noGrp="1"/>
          </p:cNvSpPr>
          <p:nvPr>
            <p:ph type="subTitle" idx="1"/>
          </p:nvPr>
        </p:nvSpPr>
        <p:spPr>
          <a:xfrm>
            <a:off x="7122046" y="1472950"/>
            <a:ext cx="4545698" cy="4488200"/>
          </a:xfrm>
        </p:spPr>
        <p:txBody>
          <a:bodyPr>
            <a:normAutofit/>
          </a:bodyPr>
          <a:lstStyle/>
          <a:p>
            <a:pPr marL="342900" indent="-342900">
              <a:buFont typeface="Arial" panose="020B0604020202020204" pitchFamily="34" charset="0"/>
              <a:buChar char="•"/>
            </a:pPr>
            <a:r>
              <a:rPr lang="en-GB" dirty="0" smtClean="0"/>
              <a:t>70% increase in rail travel over the past 10 years</a:t>
            </a:r>
          </a:p>
          <a:p>
            <a:pPr marL="342900" indent="-342900">
              <a:buFont typeface="Arial" panose="020B0604020202020204" pitchFamily="34" charset="0"/>
              <a:buChar char="•"/>
            </a:pPr>
            <a:r>
              <a:rPr lang="en-GB" dirty="0" smtClean="0"/>
              <a:t>Biggest station investment programme for a ‘Generation’</a:t>
            </a:r>
          </a:p>
          <a:p>
            <a:pPr marL="342900" indent="-342900">
              <a:buFont typeface="Arial" panose="020B0604020202020204" pitchFamily="34" charset="0"/>
              <a:buChar char="•"/>
            </a:pPr>
            <a:r>
              <a:rPr lang="en-GB" dirty="0" smtClean="0"/>
              <a:t>New Stations include: </a:t>
            </a:r>
          </a:p>
          <a:p>
            <a:pPr marL="800100" lvl="1" indent="-342900" algn="l">
              <a:buFont typeface="Arial" panose="020B0604020202020204" pitchFamily="34" charset="0"/>
              <a:buChar char="•"/>
            </a:pPr>
            <a:r>
              <a:rPr lang="en-GB" dirty="0" smtClean="0"/>
              <a:t>Moseley</a:t>
            </a:r>
          </a:p>
          <a:p>
            <a:pPr marL="800100" lvl="1" indent="-342900" algn="l">
              <a:buFont typeface="Arial" panose="020B0604020202020204" pitchFamily="34" charset="0"/>
              <a:buChar char="•"/>
            </a:pPr>
            <a:r>
              <a:rPr lang="en-GB" dirty="0" smtClean="0"/>
              <a:t>Kings Heath</a:t>
            </a:r>
          </a:p>
          <a:p>
            <a:pPr marL="800100" lvl="1" indent="-342900" algn="l">
              <a:buFont typeface="Arial" panose="020B0604020202020204" pitchFamily="34" charset="0"/>
              <a:buChar char="•"/>
            </a:pPr>
            <a:r>
              <a:rPr lang="en-GB" dirty="0" err="1" smtClean="0"/>
              <a:t>Hazelwell</a:t>
            </a:r>
            <a:endParaRPr lang="en-GB" dirty="0" smtClean="0"/>
          </a:p>
          <a:p>
            <a:pPr marL="800100" lvl="1" indent="-342900" algn="l">
              <a:buFont typeface="Arial" panose="020B0604020202020204" pitchFamily="34" charset="0"/>
              <a:buChar char="•"/>
            </a:pPr>
            <a:r>
              <a:rPr lang="en-GB" dirty="0" smtClean="0"/>
              <a:t>Willenhall</a:t>
            </a:r>
          </a:p>
          <a:p>
            <a:pPr marL="800100" lvl="1" indent="-342900" algn="l">
              <a:buFont typeface="Arial" panose="020B0604020202020204" pitchFamily="34" charset="0"/>
              <a:buChar char="•"/>
            </a:pPr>
            <a:r>
              <a:rPr lang="en-GB" dirty="0" err="1" smtClean="0"/>
              <a:t>Darlaston</a:t>
            </a:r>
            <a:endParaRPr lang="en-GB" dirty="0" smtClean="0"/>
          </a:p>
          <a:p>
            <a:pPr marL="800100" lvl="1" indent="-342900" algn="l">
              <a:buFont typeface="Arial" panose="020B0604020202020204" pitchFamily="34" charset="0"/>
              <a:buChar char="•"/>
            </a:pPr>
            <a:r>
              <a:rPr lang="en-GB" dirty="0" smtClean="0"/>
              <a:t>Brierley Hill</a:t>
            </a:r>
          </a:p>
          <a:p>
            <a:pPr marL="800100" lvl="1" indent="-342900" algn="l">
              <a:buFont typeface="Arial" panose="020B0604020202020204" pitchFamily="34" charset="0"/>
              <a:buChar char="•"/>
            </a:pPr>
            <a:r>
              <a:rPr lang="en-GB" dirty="0" smtClean="0"/>
              <a:t>Canal Street</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1880" y="1472950"/>
            <a:ext cx="6023005" cy="3945717"/>
          </a:xfrm>
          <a:prstGeom prst="rect">
            <a:avLst/>
          </a:prstGeom>
        </p:spPr>
      </p:pic>
    </p:spTree>
    <p:extLst>
      <p:ext uri="{BB962C8B-B14F-4D97-AF65-F5344CB8AC3E}">
        <p14:creationId xmlns:p14="http://schemas.microsoft.com/office/powerpoint/2010/main" val="21530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236" y="210491"/>
            <a:ext cx="6692536" cy="926416"/>
          </a:xfrm>
        </p:spPr>
        <p:txBody>
          <a:bodyPr>
            <a:normAutofit/>
          </a:bodyPr>
          <a:lstStyle/>
          <a:p>
            <a:r>
              <a:rPr lang="en-GB" sz="3600" dirty="0" smtClean="0"/>
              <a:t>Four new gateway stations</a:t>
            </a:r>
            <a:endParaRPr lang="en-GB" sz="3600"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r="2643"/>
          <a:stretch/>
        </p:blipFill>
        <p:spPr>
          <a:xfrm>
            <a:off x="1042189" y="1136907"/>
            <a:ext cx="4605486" cy="2443514"/>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92" b="-442"/>
          <a:stretch/>
        </p:blipFill>
        <p:spPr>
          <a:xfrm>
            <a:off x="5875645" y="1233550"/>
            <a:ext cx="3674756" cy="2346871"/>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59001" y="3696279"/>
            <a:ext cx="3988674" cy="2230388"/>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644" y="3703315"/>
            <a:ext cx="3302223" cy="2201948"/>
          </a:xfrm>
          <a:prstGeom prst="rect">
            <a:avLst/>
          </a:prstGeom>
        </p:spPr>
      </p:pic>
    </p:spTree>
    <p:extLst>
      <p:ext uri="{BB962C8B-B14F-4D97-AF65-F5344CB8AC3E}">
        <p14:creationId xmlns:p14="http://schemas.microsoft.com/office/powerpoint/2010/main" val="2544530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185" y="347472"/>
            <a:ext cx="8037794" cy="1341187"/>
          </a:xfrm>
        </p:spPr>
        <p:txBody>
          <a:bodyPr>
            <a:noAutofit/>
          </a:bodyPr>
          <a:lstStyle/>
          <a:p>
            <a:r>
              <a:rPr lang="en-GB" sz="3600" dirty="0" smtClean="0"/>
              <a:t>Longest Bus Rapid Transit network in Europe - Sprint</a:t>
            </a:r>
            <a:endParaRPr lang="en-GB" sz="3600" dirty="0"/>
          </a:p>
        </p:txBody>
      </p:sp>
      <p:sp>
        <p:nvSpPr>
          <p:cNvPr id="3" name="Subtitle 2"/>
          <p:cNvSpPr>
            <a:spLocks noGrp="1"/>
          </p:cNvSpPr>
          <p:nvPr>
            <p:ph type="subTitle" idx="1"/>
          </p:nvPr>
        </p:nvSpPr>
        <p:spPr>
          <a:xfrm>
            <a:off x="7734298" y="1753975"/>
            <a:ext cx="4196441" cy="3933569"/>
          </a:xfrm>
        </p:spPr>
        <p:txBody>
          <a:bodyPr>
            <a:normAutofit lnSpcReduction="10000"/>
          </a:bodyPr>
          <a:lstStyle/>
          <a:p>
            <a:pPr marL="342900" indent="-342900">
              <a:buFont typeface="Arial" panose="020B0604020202020204" pitchFamily="34" charset="0"/>
              <a:buChar char="•"/>
            </a:pPr>
            <a:r>
              <a:rPr lang="en-GB" dirty="0" smtClean="0"/>
              <a:t>Road-based rapid transit solution</a:t>
            </a:r>
          </a:p>
          <a:p>
            <a:pPr marL="342900" indent="-342900">
              <a:buFont typeface="Arial" panose="020B0604020202020204" pitchFamily="34" charset="0"/>
              <a:buChar char="•"/>
            </a:pPr>
            <a:r>
              <a:rPr lang="en-GB" dirty="0" smtClean="0"/>
              <a:t>Tram-like quality and experience</a:t>
            </a:r>
          </a:p>
          <a:p>
            <a:pPr marL="342900" indent="-342900">
              <a:buFont typeface="Arial" panose="020B0604020202020204" pitchFamily="34" charset="0"/>
              <a:buChar char="•"/>
            </a:pPr>
            <a:r>
              <a:rPr lang="en-GB" dirty="0" smtClean="0"/>
              <a:t>More direct routeing with less frequent stops, quicker journey times, high quality vehicles with off board ticketing, multi door boarding and dedicated infrastructure</a:t>
            </a:r>
            <a:endParaRPr lang="en-GB"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09800" y="1688659"/>
            <a:ext cx="5524498" cy="3623355"/>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b="-4684"/>
          <a:stretch/>
        </p:blipFill>
        <p:spPr>
          <a:xfrm>
            <a:off x="270185" y="1688659"/>
            <a:ext cx="3286286" cy="2170325"/>
          </a:xfrm>
          <a:prstGeom prst="rect">
            <a:avLst/>
          </a:prstGeom>
          <a:solidFill>
            <a:schemeClr val="accent3">
              <a:lumMod val="75000"/>
              <a:alpha val="73000"/>
            </a:schemeClr>
          </a:solidFill>
        </p:spPr>
      </p:pic>
    </p:spTree>
    <p:extLst>
      <p:ext uri="{BB962C8B-B14F-4D97-AF65-F5344CB8AC3E}">
        <p14:creationId xmlns:p14="http://schemas.microsoft.com/office/powerpoint/2010/main" val="3339869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sz="3600" dirty="0" smtClean="0"/>
              <a:t>New golden era for Metro</a:t>
            </a:r>
            <a:endParaRPr lang="en-GB" sz="3600" dirty="0"/>
          </a:p>
        </p:txBody>
      </p:sp>
      <p:sp>
        <p:nvSpPr>
          <p:cNvPr id="3" name="Subtitle 2"/>
          <p:cNvSpPr>
            <a:spLocks noGrp="1"/>
          </p:cNvSpPr>
          <p:nvPr>
            <p:ph type="subTitle" idx="1"/>
          </p:nvPr>
        </p:nvSpPr>
        <p:spPr>
          <a:xfrm>
            <a:off x="949235" y="1928387"/>
            <a:ext cx="6610894" cy="3685631"/>
          </a:xfrm>
        </p:spPr>
        <p:txBody>
          <a:bodyPr>
            <a:normAutofit fontScale="92500" lnSpcReduction="10000"/>
          </a:bodyPr>
          <a:lstStyle/>
          <a:p>
            <a:pPr marL="342900" indent="-342900">
              <a:buFont typeface="Arial" panose="020B0604020202020204" pitchFamily="34" charset="0"/>
              <a:buChar char="•"/>
            </a:pPr>
            <a:r>
              <a:rPr lang="en-GB" dirty="0" smtClean="0"/>
              <a:t>Centenary Square-Edgbaston Extension 2019- 2020/21</a:t>
            </a:r>
          </a:p>
          <a:p>
            <a:pPr marL="342900" indent="-342900">
              <a:buFont typeface="Arial" panose="020B0604020202020204" pitchFamily="34" charset="0"/>
              <a:buChar char="•"/>
            </a:pPr>
            <a:r>
              <a:rPr lang="en-GB" dirty="0" smtClean="0"/>
              <a:t>Wolverhampton Interchange 2019/20</a:t>
            </a:r>
          </a:p>
          <a:p>
            <a:pPr marL="342900" indent="-342900">
              <a:buFont typeface="Arial" panose="020B0604020202020204" pitchFamily="34" charset="0"/>
              <a:buChar char="•"/>
            </a:pPr>
            <a:r>
              <a:rPr lang="en-GB" dirty="0" smtClean="0"/>
              <a:t>Eastside 2022/23</a:t>
            </a:r>
          </a:p>
          <a:p>
            <a:pPr marL="342900" indent="-342900">
              <a:buFont typeface="Arial" panose="020B0604020202020204" pitchFamily="34" charset="0"/>
              <a:buChar char="•"/>
            </a:pPr>
            <a:r>
              <a:rPr lang="en-GB" dirty="0" smtClean="0"/>
              <a:t>Wednesbury to Brierley Hill 2023</a:t>
            </a:r>
          </a:p>
          <a:p>
            <a:pPr marL="342900" indent="-342900">
              <a:buFont typeface="Arial" panose="020B0604020202020204" pitchFamily="34" charset="0"/>
              <a:buChar char="•"/>
            </a:pPr>
            <a:r>
              <a:rPr lang="en-GB" dirty="0" smtClean="0"/>
              <a:t>East Birmingham to Solihull 2026</a:t>
            </a:r>
            <a:endParaRPr lang="en-GB" dirty="0"/>
          </a:p>
          <a:p>
            <a:pPr marL="342900" indent="-342900">
              <a:buFont typeface="Arial" panose="020B0604020202020204" pitchFamily="34" charset="0"/>
              <a:buChar char="•"/>
            </a:pPr>
            <a:r>
              <a:rPr lang="en-GB" dirty="0" smtClean="0"/>
              <a:t>Help to unlock housing and development, with higher density around key hubs</a:t>
            </a:r>
          </a:p>
          <a:p>
            <a:pPr marL="342900" indent="-342900">
              <a:buFont typeface="Arial" panose="020B0604020202020204" pitchFamily="34" charset="0"/>
              <a:buChar char="•"/>
            </a:pPr>
            <a:r>
              <a:rPr lang="en-GB" dirty="0" smtClean="0"/>
              <a:t>50 more trams – from 7 to 30m passengers</a:t>
            </a:r>
          </a:p>
          <a:p>
            <a:pPr marL="342900" indent="-342900">
              <a:buFont typeface="Arial" panose="020B0604020202020204" pitchFamily="34" charset="0"/>
              <a:buChar char="•"/>
            </a:pPr>
            <a:r>
              <a:rPr lang="en-GB" dirty="0" smtClean="0"/>
              <a:t>A Crossrail for the Midlands</a:t>
            </a:r>
            <a:endParaRPr lang="en-GB"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99078" y="2204357"/>
            <a:ext cx="4650023" cy="3173911"/>
          </a:xfrm>
          <a:prstGeom prst="rect">
            <a:avLst/>
          </a:prstGeom>
        </p:spPr>
      </p:pic>
    </p:spTree>
    <p:extLst>
      <p:ext uri="{BB962C8B-B14F-4D97-AF65-F5344CB8AC3E}">
        <p14:creationId xmlns:p14="http://schemas.microsoft.com/office/powerpoint/2010/main" val="3079914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6679" y="1293253"/>
            <a:ext cx="4743561" cy="3659747"/>
          </a:xfrm>
        </p:spPr>
        <p:txBody>
          <a:bodyPr>
            <a:normAutofit fontScale="85000" lnSpcReduction="20000"/>
          </a:bodyPr>
          <a:lstStyle/>
          <a:p>
            <a:endParaRPr lang="en-US" sz="2200" b="1" dirty="0" smtClean="0"/>
          </a:p>
          <a:p>
            <a:endParaRPr lang="en-US" sz="2200" b="1" dirty="0"/>
          </a:p>
          <a:p>
            <a:r>
              <a:rPr lang="en-US" sz="2200" b="1" dirty="0" err="1" smtClean="0"/>
              <a:t>NextBike</a:t>
            </a:r>
            <a:r>
              <a:rPr lang="en-US" sz="2200" b="1" dirty="0" smtClean="0"/>
              <a:t> Bike Hire</a:t>
            </a:r>
          </a:p>
          <a:p>
            <a:pPr marL="342900" indent="-342900">
              <a:buFont typeface="Arial" panose="020B0604020202020204" pitchFamily="34" charset="0"/>
              <a:buChar char="•"/>
            </a:pPr>
            <a:r>
              <a:rPr lang="en-US" sz="2200" dirty="0" smtClean="0"/>
              <a:t>Largest docked bike-share scheme outside of London</a:t>
            </a:r>
          </a:p>
          <a:p>
            <a:pPr marL="342900" indent="-342900">
              <a:buFont typeface="Arial" panose="020B0604020202020204" pitchFamily="34" charset="0"/>
              <a:buChar char="•"/>
            </a:pPr>
            <a:r>
              <a:rPr lang="en-US" sz="2200" dirty="0" smtClean="0"/>
              <a:t>Docking stations located around key sites of towns and cities</a:t>
            </a:r>
          </a:p>
          <a:p>
            <a:pPr marL="342900" indent="-342900">
              <a:buFont typeface="Arial" panose="020B0604020202020204" pitchFamily="34" charset="0"/>
              <a:buChar char="•"/>
            </a:pPr>
            <a:r>
              <a:rPr lang="en-US" sz="2200" dirty="0" smtClean="0"/>
              <a:t>5,000 bikes across Birmingham, Coventry and Wolverhampton</a:t>
            </a:r>
          </a:p>
          <a:p>
            <a:pPr marL="342900" indent="-342900">
              <a:buFont typeface="Arial" panose="020B0604020202020204" pitchFamily="34" charset="0"/>
              <a:buChar char="•"/>
            </a:pPr>
            <a:r>
              <a:rPr lang="en-US" sz="2200" dirty="0" smtClean="0"/>
              <a:t>Linked to key destinations, cycle routes and places where work and live</a:t>
            </a:r>
          </a:p>
          <a:p>
            <a:pPr marL="342900" indent="-342900">
              <a:buFont typeface="Arial" panose="020B0604020202020204" pitchFamily="34" charset="0"/>
              <a:buChar char="•"/>
            </a:pPr>
            <a:r>
              <a:rPr lang="en-US" sz="2200" dirty="0" smtClean="0"/>
              <a:t>Payment by Swift card – integrated system</a:t>
            </a:r>
          </a:p>
          <a:p>
            <a:pPr marL="342900" indent="-342900">
              <a:buFont typeface="Arial" panose="020B0604020202020204" pitchFamily="34" charset="0"/>
              <a:buChar char="•"/>
            </a:pPr>
            <a:endParaRPr lang="en-US" sz="1800" dirty="0"/>
          </a:p>
        </p:txBody>
      </p:sp>
      <p:pic>
        <p:nvPicPr>
          <p:cNvPr id="1026" name="Picture 2" descr="https://www.nextbike.co.uk/media/1140/nextbike%20Midlands%20launch_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58467" y="1910351"/>
            <a:ext cx="5039792" cy="335544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ctrTitle"/>
          </p:nvPr>
        </p:nvSpPr>
        <p:spPr>
          <a:xfrm>
            <a:off x="949235" y="762243"/>
            <a:ext cx="7358743" cy="926416"/>
          </a:xfrm>
        </p:spPr>
        <p:txBody>
          <a:bodyPr>
            <a:normAutofit/>
          </a:bodyPr>
          <a:lstStyle/>
          <a:p>
            <a:r>
              <a:rPr lang="en-GB" sz="3600" dirty="0" smtClean="0"/>
              <a:t>Kickstart walking and cycling</a:t>
            </a:r>
            <a:endParaRPr lang="en-GB" sz="3600" dirty="0"/>
          </a:p>
        </p:txBody>
      </p:sp>
    </p:spTree>
    <p:extLst>
      <p:ext uri="{BB962C8B-B14F-4D97-AF65-F5344CB8AC3E}">
        <p14:creationId xmlns:p14="http://schemas.microsoft.com/office/powerpoint/2010/main" val="8814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25298" y="2747062"/>
            <a:ext cx="4975159" cy="3014361"/>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91368" y="1668389"/>
            <a:ext cx="4597071" cy="2585853"/>
          </a:xfrm>
          <a:prstGeom prst="rect">
            <a:avLst/>
          </a:prstGeom>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70635" y="1668389"/>
            <a:ext cx="1824373" cy="1584110"/>
          </a:xfrm>
          <a:prstGeom prst="ellipse">
            <a:avLst/>
          </a:prstGeom>
        </p:spPr>
      </p:pic>
      <p:sp>
        <p:nvSpPr>
          <p:cNvPr id="2" name="TextBox 1"/>
          <p:cNvSpPr txBox="1"/>
          <p:nvPr/>
        </p:nvSpPr>
        <p:spPr>
          <a:xfrm>
            <a:off x="2260599" y="4421724"/>
            <a:ext cx="50200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~30 Projects, &gt;£75m programme, 30+ partners, rolling delivery for next 6 years</a:t>
            </a:r>
          </a:p>
          <a:p>
            <a:pPr marL="285750" indent="-285750">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UK’s largest urban CAV ‘living lab’- 82km, £23m open in two years</a:t>
            </a:r>
          </a:p>
          <a:p>
            <a:pPr marL="285750" indent="-285750">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New opportunities – levered </a:t>
            </a:r>
            <a:r>
              <a:rPr lang="en-US" dirty="0" smtClean="0">
                <a:solidFill>
                  <a:schemeClr val="bg2">
                    <a:lumMod val="50000"/>
                  </a:schemeClr>
                </a:solidFill>
                <a:latin typeface="Arial" panose="020B0604020202020204" pitchFamily="34" charset="0"/>
                <a:cs typeface="Arial" panose="020B0604020202020204" pitchFamily="34" charset="0"/>
              </a:rPr>
              <a:t>benefit</a:t>
            </a:r>
            <a:endParaRPr lang="en-US" dirty="0">
              <a:solidFill>
                <a:schemeClr val="bg2">
                  <a:lumMod val="50000"/>
                </a:schemeClr>
              </a:solidFill>
              <a:latin typeface="Arial" panose="020B0604020202020204" pitchFamily="34" charset="0"/>
              <a:cs typeface="Arial" panose="020B0604020202020204" pitchFamily="34" charset="0"/>
            </a:endParaRPr>
          </a:p>
        </p:txBody>
      </p:sp>
      <p:sp>
        <p:nvSpPr>
          <p:cNvPr id="8" name="Title 1"/>
          <p:cNvSpPr>
            <a:spLocks noGrp="1"/>
          </p:cNvSpPr>
          <p:nvPr>
            <p:ph type="ctrTitle"/>
          </p:nvPr>
        </p:nvSpPr>
        <p:spPr>
          <a:xfrm>
            <a:off x="974635" y="428262"/>
            <a:ext cx="8254032" cy="926416"/>
          </a:xfrm>
        </p:spPr>
        <p:txBody>
          <a:bodyPr>
            <a:normAutofit fontScale="90000"/>
          </a:bodyPr>
          <a:lstStyle/>
          <a:p>
            <a:r>
              <a:rPr lang="en-GB" sz="3600" dirty="0" smtClean="0"/>
              <a:t>Put region at forefront of global innovation</a:t>
            </a:r>
            <a:endParaRPr lang="en-GB" sz="3600" dirty="0"/>
          </a:p>
        </p:txBody>
      </p:sp>
      <p:pic>
        <p:nvPicPr>
          <p:cNvPr id="5" name="Picture 1">
            <a:extLst>
              <a:ext uri="{FF2B5EF4-FFF2-40B4-BE49-F238E27FC236}">
                <a16:creationId xmlns="" xmlns:a16="http://schemas.microsoft.com/office/drawing/2014/main" id="{10F4AB7C-7D05-954E-8316-CA5B4407DEE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5584498" y="2646329"/>
            <a:ext cx="1920852" cy="1461684"/>
          </a:xfrm>
          <a:prstGeom prst="ellipse">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6600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t="9402" b="7180"/>
          <a:stretch/>
        </p:blipFill>
        <p:spPr>
          <a:xfrm>
            <a:off x="7217554" y="1430866"/>
            <a:ext cx="4201755" cy="4387399"/>
          </a:xfrm>
          <a:prstGeom prst="rect">
            <a:avLst/>
          </a:prstGeom>
        </p:spPr>
      </p:pic>
      <p:sp>
        <p:nvSpPr>
          <p:cNvPr id="8" name="Subtitle 2"/>
          <p:cNvSpPr txBox="1">
            <a:spLocks/>
          </p:cNvSpPr>
          <p:nvPr/>
        </p:nvSpPr>
        <p:spPr>
          <a:xfrm>
            <a:off x="986680" y="1293253"/>
            <a:ext cx="3963385" cy="36856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GB" sz="2000" dirty="0" smtClean="0"/>
          </a:p>
          <a:p>
            <a:pPr marL="342900" indent="-342900">
              <a:buFont typeface="Arial" panose="020B0604020202020204" pitchFamily="34" charset="0"/>
              <a:buChar char="•"/>
            </a:pPr>
            <a:r>
              <a:rPr lang="en-GB" sz="2000" dirty="0" smtClean="0"/>
              <a:t>Whim – first Mobility as a Service (MaaS) trial outside of Helsinki </a:t>
            </a:r>
          </a:p>
          <a:p>
            <a:endParaRPr lang="en-GB" sz="2000" dirty="0" smtClean="0"/>
          </a:p>
          <a:p>
            <a:pPr marL="342900" indent="-342900">
              <a:buFont typeface="Arial" panose="020B0604020202020204" pitchFamily="34" charset="0"/>
              <a:buChar char="•"/>
            </a:pPr>
            <a:endParaRPr lang="en-GB" sz="2000" dirty="0" smtClean="0"/>
          </a:p>
          <a:p>
            <a:pPr marL="342900" indent="-342900">
              <a:buFont typeface="Arial" panose="020B0604020202020204" pitchFamily="34" charset="0"/>
              <a:buChar char="•"/>
            </a:pPr>
            <a:endParaRPr lang="en-GB" sz="2000" dirty="0" smtClean="0"/>
          </a:p>
          <a:p>
            <a:pPr marL="342900" indent="-342900">
              <a:buFont typeface="Arial" panose="020B0604020202020204" pitchFamily="34" charset="0"/>
              <a:buChar char="•"/>
            </a:pPr>
            <a:endParaRPr lang="en-GB" sz="2000" dirty="0"/>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1455" y="2662849"/>
            <a:ext cx="6230874" cy="2707157"/>
          </a:xfrm>
          <a:prstGeom prst="rect">
            <a:avLst/>
          </a:prstGeom>
        </p:spPr>
      </p:pic>
      <p:sp>
        <p:nvSpPr>
          <p:cNvPr id="6" name="Title 1"/>
          <p:cNvSpPr>
            <a:spLocks noGrp="1"/>
          </p:cNvSpPr>
          <p:nvPr>
            <p:ph type="ctrTitle"/>
          </p:nvPr>
        </p:nvSpPr>
        <p:spPr>
          <a:xfrm>
            <a:off x="974635" y="428262"/>
            <a:ext cx="8254032" cy="926416"/>
          </a:xfrm>
        </p:spPr>
        <p:txBody>
          <a:bodyPr>
            <a:normAutofit fontScale="90000"/>
          </a:bodyPr>
          <a:lstStyle/>
          <a:p>
            <a:r>
              <a:rPr lang="en-GB" sz="3600" dirty="0" smtClean="0"/>
              <a:t>Put region at forefront of global innovation</a:t>
            </a:r>
            <a:endParaRPr lang="en-GB" sz="3600" dirty="0"/>
          </a:p>
        </p:txBody>
      </p:sp>
    </p:spTree>
    <p:extLst>
      <p:ext uri="{BB962C8B-B14F-4D97-AF65-F5344CB8AC3E}">
        <p14:creationId xmlns:p14="http://schemas.microsoft.com/office/powerpoint/2010/main" val="196914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986680" y="1293253"/>
            <a:ext cx="9638987" cy="36856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GB" sz="2000" dirty="0" smtClean="0"/>
          </a:p>
          <a:p>
            <a:pPr marL="342900" indent="-342900">
              <a:buFont typeface="Arial" panose="020B0604020202020204" pitchFamily="34" charset="0"/>
              <a:buChar char="•"/>
            </a:pPr>
            <a:r>
              <a:rPr lang="en-GB" sz="2000" dirty="0" smtClean="0"/>
              <a:t>Communicate the scale of the challenge – resilience, air quality</a:t>
            </a:r>
          </a:p>
          <a:p>
            <a:pPr marL="342900" indent="-342900">
              <a:buFont typeface="Arial" panose="020B0604020202020204" pitchFamily="34" charset="0"/>
              <a:buChar char="•"/>
            </a:pPr>
            <a:r>
              <a:rPr lang="en-GB" sz="2000" dirty="0" smtClean="0"/>
              <a:t>And the range of partners and stakeholders – inclusive growth, all matter</a:t>
            </a:r>
          </a:p>
          <a:p>
            <a:pPr marL="342900" indent="-342900">
              <a:buFont typeface="Arial" panose="020B0604020202020204" pitchFamily="34" charset="0"/>
              <a:buChar char="•"/>
            </a:pPr>
            <a:r>
              <a:rPr lang="en-GB" sz="2000" dirty="0" smtClean="0"/>
              <a:t>Limits to power and role of private sector – jobs, wealth, transport operations</a:t>
            </a:r>
          </a:p>
          <a:p>
            <a:pPr marL="342900" indent="-342900">
              <a:buFont typeface="Arial" panose="020B0604020202020204" pitchFamily="34" charset="0"/>
              <a:buChar char="•"/>
            </a:pPr>
            <a:r>
              <a:rPr lang="en-GB" sz="2000" dirty="0" smtClean="0"/>
              <a:t>But in it together – for better not worse</a:t>
            </a:r>
          </a:p>
          <a:p>
            <a:pPr marL="342900" indent="-342900">
              <a:buFont typeface="Arial" panose="020B0604020202020204" pitchFamily="34" charset="0"/>
              <a:buChar char="•"/>
            </a:pPr>
            <a:r>
              <a:rPr lang="en-GB" sz="2000" dirty="0" smtClean="0"/>
              <a:t>Success breeds success</a:t>
            </a:r>
          </a:p>
          <a:p>
            <a:pPr marL="342900" indent="-342900">
              <a:buFont typeface="Arial" panose="020B0604020202020204" pitchFamily="34" charset="0"/>
              <a:buChar char="•"/>
            </a:pPr>
            <a:r>
              <a:rPr lang="en-GB" sz="2000" dirty="0" smtClean="0"/>
              <a:t>And take devolution forward – but don’t take for granted</a:t>
            </a:r>
          </a:p>
          <a:p>
            <a:endParaRPr lang="en-GB" sz="2000" dirty="0" smtClean="0"/>
          </a:p>
          <a:p>
            <a:pPr marL="342900" indent="-342900">
              <a:buFont typeface="Arial" panose="020B0604020202020204" pitchFamily="34" charset="0"/>
              <a:buChar char="•"/>
            </a:pPr>
            <a:endParaRPr lang="en-GB" sz="2000" dirty="0" smtClean="0"/>
          </a:p>
          <a:p>
            <a:pPr marL="342900" indent="-342900">
              <a:buFont typeface="Arial" panose="020B0604020202020204" pitchFamily="34" charset="0"/>
              <a:buChar char="•"/>
            </a:pPr>
            <a:endParaRPr lang="en-GB" sz="2000" dirty="0" smtClean="0"/>
          </a:p>
          <a:p>
            <a:pPr marL="342900" indent="-342900">
              <a:buFont typeface="Arial" panose="020B0604020202020204" pitchFamily="34" charset="0"/>
              <a:buChar char="•"/>
            </a:pPr>
            <a:endParaRPr lang="en-GB" sz="2000" dirty="0"/>
          </a:p>
        </p:txBody>
      </p:sp>
      <p:sp>
        <p:nvSpPr>
          <p:cNvPr id="6" name="Title 1"/>
          <p:cNvSpPr>
            <a:spLocks noGrp="1"/>
          </p:cNvSpPr>
          <p:nvPr>
            <p:ph type="ctrTitle"/>
          </p:nvPr>
        </p:nvSpPr>
        <p:spPr>
          <a:xfrm>
            <a:off x="974635" y="428262"/>
            <a:ext cx="8254032" cy="926416"/>
          </a:xfrm>
        </p:spPr>
        <p:txBody>
          <a:bodyPr>
            <a:normAutofit/>
          </a:bodyPr>
          <a:lstStyle/>
          <a:p>
            <a:r>
              <a:rPr lang="en-GB" sz="3600" dirty="0" smtClean="0"/>
              <a:t>But can’t do it alone, or all at once</a:t>
            </a:r>
            <a:endParaRPr lang="en-GB" sz="3600" dirty="0"/>
          </a:p>
        </p:txBody>
      </p:sp>
    </p:spTree>
    <p:extLst>
      <p:ext uri="{BB962C8B-B14F-4D97-AF65-F5344CB8AC3E}">
        <p14:creationId xmlns:p14="http://schemas.microsoft.com/office/powerpoint/2010/main" val="2404957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4"/>
          </p:nvPr>
        </p:nvSpPr>
        <p:spPr/>
        <p:txBody>
          <a:bodyPr>
            <a:normAutofit fontScale="92500"/>
          </a:bodyPr>
          <a:lstStyle/>
          <a:p>
            <a:endParaRPr lang="en-GB" dirty="0" smtClean="0"/>
          </a:p>
          <a:p>
            <a:r>
              <a:rPr lang="en-GB" sz="4000" b="1" dirty="0" smtClean="0"/>
              <a:t>Thank you</a:t>
            </a:r>
          </a:p>
          <a:p>
            <a:r>
              <a:rPr lang="en-GB" sz="4000" b="1" dirty="0" smtClean="0"/>
              <a:t>Any questions?</a:t>
            </a:r>
          </a:p>
        </p:txBody>
      </p:sp>
    </p:spTree>
    <p:extLst>
      <p:ext uri="{BB962C8B-B14F-4D97-AF65-F5344CB8AC3E}">
        <p14:creationId xmlns:p14="http://schemas.microsoft.com/office/powerpoint/2010/main" val="11281728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xmlns="" id="{3BB85BBE-65B7-48E0-AC77-217E6DFFC6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1176" y="1496332"/>
            <a:ext cx="4850824" cy="3871288"/>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00256" y="1457902"/>
            <a:ext cx="2247571" cy="619532"/>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80123" y="2449371"/>
            <a:ext cx="1723696" cy="736851"/>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83867" y="2696966"/>
            <a:ext cx="1526221" cy="930041"/>
          </a:xfrm>
          <a:prstGeom prst="rect">
            <a:avLst/>
          </a:prstGeom>
        </p:spPr>
      </p:pic>
      <p:pic>
        <p:nvPicPr>
          <p:cNvPr id="8" name="Picture 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07069" y="3879783"/>
            <a:ext cx="1305460" cy="83517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87894" y="3979235"/>
            <a:ext cx="2354317" cy="735724"/>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28577" y="5299572"/>
            <a:ext cx="1727555" cy="863778"/>
          </a:xfrm>
          <a:prstGeom prst="rect">
            <a:avLst/>
          </a:prstGeom>
        </p:spPr>
      </p:pic>
      <p:pic>
        <p:nvPicPr>
          <p:cNvPr id="11" name="Picture 10"/>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370638" y="5408080"/>
            <a:ext cx="2267442" cy="536028"/>
          </a:xfrm>
          <a:prstGeom prst="rect">
            <a:avLst/>
          </a:prstGeom>
        </p:spPr>
      </p:pic>
      <p:pic>
        <p:nvPicPr>
          <p:cNvPr id="12" name="Picture 11">
            <a:extLst>
              <a:ext uri="{FF2B5EF4-FFF2-40B4-BE49-F238E27FC236}">
                <a16:creationId xmlns:a16="http://schemas.microsoft.com/office/drawing/2014/main" xmlns="" id="{7CB7FEB3-F041-42EE-B4B9-67D580455DD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330812" y="2077434"/>
            <a:ext cx="2614539" cy="3247142"/>
          </a:xfrm>
          <a:prstGeom prst="rect">
            <a:avLst/>
          </a:prstGeom>
        </p:spPr>
      </p:pic>
      <p:sp>
        <p:nvSpPr>
          <p:cNvPr id="14" name="Title 1"/>
          <p:cNvSpPr>
            <a:spLocks noGrp="1"/>
          </p:cNvSpPr>
          <p:nvPr>
            <p:ph type="ctrTitle"/>
          </p:nvPr>
        </p:nvSpPr>
        <p:spPr>
          <a:xfrm>
            <a:off x="459613" y="273146"/>
            <a:ext cx="7358743" cy="926416"/>
          </a:xfrm>
        </p:spPr>
        <p:txBody>
          <a:bodyPr>
            <a:normAutofit/>
          </a:bodyPr>
          <a:lstStyle/>
          <a:p>
            <a:r>
              <a:rPr lang="en-GB" sz="3600" dirty="0"/>
              <a:t>West Midlands Combined Authority</a:t>
            </a:r>
          </a:p>
        </p:txBody>
      </p:sp>
      <p:sp>
        <p:nvSpPr>
          <p:cNvPr id="16" name="TextBox 15"/>
          <p:cNvSpPr txBox="1"/>
          <p:nvPr/>
        </p:nvSpPr>
        <p:spPr>
          <a:xfrm>
            <a:off x="516962" y="1225605"/>
            <a:ext cx="3372973" cy="1754326"/>
          </a:xfrm>
          <a:prstGeom prst="rect">
            <a:avLst/>
          </a:prstGeom>
          <a:noFill/>
        </p:spPr>
        <p:txBody>
          <a:bodyPr wrap="square" rtlCol="0">
            <a:spAutoFit/>
          </a:bodyPr>
          <a:lstStyle/>
          <a:p>
            <a:pPr defTabSz="914377"/>
            <a:r>
              <a:rPr lang="en-GB" sz="1200" b="1" dirty="0" smtClean="0">
                <a:solidFill>
                  <a:prstClr val="black"/>
                </a:solidFill>
                <a:latin typeface="Arial" panose="020B0604020202020204" pitchFamily="34" charset="0"/>
                <a:ea typeface="Tahoma" panose="020B0604030504040204" pitchFamily="34" charset="0"/>
                <a:cs typeface="Arial" panose="020B0604020202020204" pitchFamily="34" charset="0"/>
              </a:rPr>
              <a:t>Created 2016</a:t>
            </a:r>
          </a:p>
          <a:p>
            <a:pPr defTabSz="914377"/>
            <a:r>
              <a:rPr lang="en-GB" sz="1200" b="1" dirty="0" smtClean="0">
                <a:solidFill>
                  <a:prstClr val="black"/>
                </a:solidFill>
                <a:latin typeface="Arial" panose="020B0604020202020204" pitchFamily="34" charset="0"/>
                <a:ea typeface="Tahoma" panose="020B0604030504040204" pitchFamily="34" charset="0"/>
                <a:cs typeface="Arial" panose="020B0604020202020204" pitchFamily="34" charset="0"/>
              </a:rPr>
              <a:t>New Mayor, Andy Street</a:t>
            </a:r>
          </a:p>
          <a:p>
            <a:pPr defTabSz="914377"/>
            <a:endParaRPr lang="en-GB" sz="1200" b="1" dirty="0" smtClean="0">
              <a:solidFill>
                <a:prstClr val="black"/>
              </a:solidFill>
              <a:latin typeface="Arial" panose="020B0604020202020204" pitchFamily="34" charset="0"/>
              <a:ea typeface="Tahoma" panose="020B0604030504040204" pitchFamily="34" charset="0"/>
              <a:cs typeface="Arial" panose="020B0604020202020204" pitchFamily="34" charset="0"/>
            </a:endParaRPr>
          </a:p>
          <a:p>
            <a:pPr defTabSz="914377"/>
            <a:r>
              <a:rPr lang="en-GB" sz="1200" b="1" dirty="0" smtClean="0">
                <a:solidFill>
                  <a:prstClr val="black"/>
                </a:solidFill>
                <a:latin typeface="Arial" panose="020B0604020202020204" pitchFamily="34" charset="0"/>
                <a:ea typeface="Tahoma" panose="020B0604030504040204" pitchFamily="34" charset="0"/>
                <a:cs typeface="Arial" panose="020B0604020202020204" pitchFamily="34" charset="0"/>
              </a:rPr>
              <a:t>Current </a:t>
            </a:r>
            <a:r>
              <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rPr>
              <a:t>Population</a:t>
            </a:r>
          </a:p>
          <a:p>
            <a:pPr defTabSz="914377"/>
            <a:r>
              <a:rPr lang="en-GB" sz="1200" b="1" dirty="0" smtClean="0">
                <a:solidFill>
                  <a:prstClr val="black"/>
                </a:solidFill>
                <a:latin typeface="Arial" panose="020B0604020202020204" pitchFamily="34" charset="0"/>
                <a:ea typeface="Tahoma" panose="020B0604030504040204" pitchFamily="34" charset="0"/>
                <a:cs typeface="Arial" panose="020B0604020202020204" pitchFamily="34" charset="0"/>
              </a:rPr>
              <a:t>Constituent </a:t>
            </a:r>
            <a:r>
              <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rPr>
              <a:t>authorities: 2.86m</a:t>
            </a:r>
          </a:p>
          <a:p>
            <a:pPr defTabSz="914377"/>
            <a:r>
              <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rPr>
              <a:t>Constituent &amp; non constituent authorities: 4.58m</a:t>
            </a:r>
          </a:p>
          <a:p>
            <a:pPr defTabSz="914377"/>
            <a:r>
              <a:rPr lang="en-GB" sz="1200" b="1" dirty="0" smtClean="0">
                <a:solidFill>
                  <a:prstClr val="black"/>
                </a:solidFill>
                <a:latin typeface="Arial" panose="020B0604020202020204" pitchFamily="34" charset="0"/>
                <a:ea typeface="Tahoma" panose="020B0604030504040204" pitchFamily="34" charset="0"/>
                <a:cs typeface="Arial" panose="020B0604020202020204" pitchFamily="34" charset="0"/>
              </a:rPr>
              <a:t>…</a:t>
            </a:r>
            <a:r>
              <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rPr>
              <a:t>second only to London</a:t>
            </a:r>
          </a:p>
          <a:p>
            <a:pPr defTabSz="914377"/>
            <a:r>
              <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rPr>
              <a:t>	    </a:t>
            </a:r>
          </a:p>
        </p:txBody>
      </p:sp>
    </p:spTree>
    <p:extLst>
      <p:ext uri="{BB962C8B-B14F-4D97-AF65-F5344CB8AC3E}">
        <p14:creationId xmlns:p14="http://schemas.microsoft.com/office/powerpoint/2010/main" val="3822547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0615" y="414656"/>
            <a:ext cx="7358743" cy="926416"/>
          </a:xfrm>
        </p:spPr>
        <p:txBody>
          <a:bodyPr>
            <a:normAutofit/>
          </a:bodyPr>
          <a:lstStyle/>
          <a:p>
            <a:r>
              <a:rPr lang="en-GB" sz="3600" dirty="0" smtClean="0"/>
              <a:t>Transport for West Midlands</a:t>
            </a:r>
            <a:endParaRPr lang="en-GB" sz="3600" dirty="0"/>
          </a:p>
        </p:txBody>
      </p:sp>
      <p:sp>
        <p:nvSpPr>
          <p:cNvPr id="3" name="Subtitle 2"/>
          <p:cNvSpPr>
            <a:spLocks noGrp="1"/>
          </p:cNvSpPr>
          <p:nvPr>
            <p:ph type="subTitle" idx="1"/>
          </p:nvPr>
        </p:nvSpPr>
        <p:spPr>
          <a:xfrm>
            <a:off x="560615" y="1768898"/>
            <a:ext cx="6970122" cy="4374442"/>
          </a:xfrm>
        </p:spPr>
        <p:txBody>
          <a:bodyPr>
            <a:normAutofit lnSpcReduction="10000"/>
          </a:bodyPr>
          <a:lstStyle/>
          <a:p>
            <a:pPr marL="342900" indent="-342900">
              <a:buFont typeface="Arial" panose="020B0604020202020204" pitchFamily="34" charset="0"/>
              <a:buChar char="•"/>
            </a:pPr>
            <a:r>
              <a:rPr lang="en-GB" dirty="0" smtClean="0"/>
              <a:t>Transport arm of the WMCA / covers WMCA Constituent Area – supports, co-ordinates</a:t>
            </a:r>
          </a:p>
          <a:p>
            <a:pPr marL="342900" indent="-342900">
              <a:buFont typeface="Arial" panose="020B0604020202020204" pitchFamily="34" charset="0"/>
              <a:buChar char="•"/>
            </a:pPr>
            <a:r>
              <a:rPr lang="en-GB" dirty="0" smtClean="0"/>
              <a:t>Also promotes Strategic Transport Interventions to deliver on skills, housing, regeneration</a:t>
            </a:r>
          </a:p>
          <a:p>
            <a:pPr marL="342900" indent="-342900">
              <a:buFont typeface="Arial" panose="020B0604020202020204" pitchFamily="34" charset="0"/>
              <a:buChar char="•"/>
            </a:pPr>
            <a:r>
              <a:rPr lang="en-US" dirty="0" smtClean="0"/>
              <a:t>Works </a:t>
            </a:r>
            <a:r>
              <a:rPr lang="en-US" dirty="0"/>
              <a:t>closely with WMCA’s Non-Constituent Authorities and Local Enterprise Partnerships</a:t>
            </a:r>
          </a:p>
          <a:p>
            <a:pPr marL="342900" indent="-342900">
              <a:buFont typeface="Arial" panose="020B0604020202020204" pitchFamily="34" charset="0"/>
              <a:buChar char="•"/>
            </a:pPr>
            <a:r>
              <a:rPr lang="en-US" dirty="0"/>
              <a:t>Also </a:t>
            </a:r>
            <a:r>
              <a:rPr lang="en-US" dirty="0" smtClean="0"/>
              <a:t>works </a:t>
            </a:r>
            <a:r>
              <a:rPr lang="en-US" dirty="0"/>
              <a:t>with bodies such as West Midlands Rail and Midlands Connect</a:t>
            </a:r>
          </a:p>
          <a:p>
            <a:r>
              <a:rPr lang="en-GB" dirty="0" smtClean="0"/>
              <a:t>Mission statement:</a:t>
            </a:r>
            <a:endParaRPr lang="en-GB" dirty="0"/>
          </a:p>
          <a:p>
            <a:pPr marL="800100" lvl="1" indent="-342900">
              <a:buFont typeface="Arial" panose="020B0604020202020204" pitchFamily="34" charset="0"/>
              <a:buChar char="•"/>
            </a:pPr>
            <a:r>
              <a:rPr lang="en-US" i="1" dirty="0" smtClean="0"/>
              <a:t>“Invests </a:t>
            </a:r>
            <a:r>
              <a:rPr lang="en-US" i="1" dirty="0"/>
              <a:t>to improve the regional transport system, working towards delivering an integrated system, which supports the positive change in lives of millions of people”</a:t>
            </a:r>
          </a:p>
          <a:p>
            <a:endParaRPr lang="en-GB"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19358" y="2231969"/>
            <a:ext cx="3900900" cy="3266415"/>
          </a:xfrm>
          <a:prstGeom prst="rect">
            <a:avLst/>
          </a:prstGeom>
        </p:spPr>
      </p:pic>
    </p:spTree>
    <p:extLst>
      <p:ext uri="{BB962C8B-B14F-4D97-AF65-F5344CB8AC3E}">
        <p14:creationId xmlns:p14="http://schemas.microsoft.com/office/powerpoint/2010/main" val="1978290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057" y="2450743"/>
            <a:ext cx="2892195" cy="1669013"/>
          </a:xfrm>
          <a:prstGeom prst="rect">
            <a:avLst/>
          </a:prstGeom>
        </p:spPr>
      </p:pic>
      <p:sp>
        <p:nvSpPr>
          <p:cNvPr id="13" name="TextBox 12"/>
          <p:cNvSpPr txBox="1"/>
          <p:nvPr/>
        </p:nvSpPr>
        <p:spPr>
          <a:xfrm>
            <a:off x="328084" y="2173960"/>
            <a:ext cx="2021707" cy="276999"/>
          </a:xfrm>
          <a:prstGeom prst="rect">
            <a:avLst/>
          </a:prstGeom>
          <a:noFill/>
        </p:spPr>
        <p:txBody>
          <a:bodyPr wrap="none" rtlCol="0">
            <a:spAutoFit/>
          </a:bodyPr>
          <a:lstStyle/>
          <a:p>
            <a:pPr defTabSz="914377"/>
            <a:r>
              <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rPr>
              <a:t>Patronage Figures </a:t>
            </a:r>
            <a:r>
              <a:rPr lang="en-GB" sz="800" b="1" i="1" dirty="0">
                <a:solidFill>
                  <a:prstClr val="black">
                    <a:lumMod val="65000"/>
                    <a:lumOff val="35000"/>
                  </a:prstClr>
                </a:solidFill>
                <a:latin typeface="Arial" panose="020B0604020202020204" pitchFamily="34" charset="0"/>
                <a:ea typeface="Tahoma" panose="020B0604030504040204" pitchFamily="34" charset="0"/>
                <a:cs typeface="Arial" panose="020B0604020202020204" pitchFamily="34" charset="0"/>
              </a:rPr>
              <a:t>(2016/17)</a:t>
            </a:r>
          </a:p>
        </p:txBody>
      </p:sp>
      <p:sp>
        <p:nvSpPr>
          <p:cNvPr id="24" name="TextBox 23"/>
          <p:cNvSpPr txBox="1"/>
          <p:nvPr/>
        </p:nvSpPr>
        <p:spPr>
          <a:xfrm>
            <a:off x="3521893" y="2707097"/>
            <a:ext cx="2897935" cy="830997"/>
          </a:xfrm>
          <a:prstGeom prst="rect">
            <a:avLst/>
          </a:prstGeom>
          <a:noFill/>
        </p:spPr>
        <p:txBody>
          <a:bodyPr wrap="square" rtlCol="0">
            <a:spAutoFit/>
          </a:bodyPr>
          <a:lstStyle/>
          <a:p>
            <a:pPr algn="ctr" defTabSz="914377"/>
            <a:r>
              <a:rPr lang="en-US" sz="1200" b="1" dirty="0">
                <a:solidFill>
                  <a:prstClr val="black"/>
                </a:solidFill>
                <a:latin typeface="Arial" panose="020B0604020202020204" pitchFamily="34" charset="0"/>
                <a:ea typeface="Tahoma" panose="020B0604030504040204" pitchFamily="34" charset="0"/>
                <a:cs typeface="Arial" panose="020B0604020202020204" pitchFamily="34" charset="0"/>
              </a:rPr>
              <a:t>27m journeys were made using the Swift Card in 2016/17, making the it the largest smart card system outside of London</a:t>
            </a:r>
            <a:endPar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endParaRPr>
          </a:p>
        </p:txBody>
      </p:sp>
      <p:sp>
        <p:nvSpPr>
          <p:cNvPr id="27" name="TextBox 26"/>
          <p:cNvSpPr txBox="1"/>
          <p:nvPr/>
        </p:nvSpPr>
        <p:spPr>
          <a:xfrm>
            <a:off x="6965540" y="2766071"/>
            <a:ext cx="2063975" cy="646331"/>
          </a:xfrm>
          <a:prstGeom prst="rect">
            <a:avLst/>
          </a:prstGeom>
          <a:noFill/>
        </p:spPr>
        <p:txBody>
          <a:bodyPr wrap="square" rtlCol="0">
            <a:spAutoFit/>
          </a:bodyPr>
          <a:lstStyle/>
          <a:p>
            <a:pPr algn="ctr" defTabSz="914377"/>
            <a:r>
              <a:rPr lang="en-US" sz="1200" b="1" dirty="0">
                <a:solidFill>
                  <a:prstClr val="black"/>
                </a:solidFill>
                <a:latin typeface="Arial" panose="020B0604020202020204" pitchFamily="34" charset="0"/>
                <a:ea typeface="Tahoma" panose="020B0604030504040204" pitchFamily="34" charset="0"/>
                <a:cs typeface="Arial" panose="020B0604020202020204" pitchFamily="34" charset="0"/>
              </a:rPr>
              <a:t>We manage 38 rail station car parks with 8,319 spaces</a:t>
            </a:r>
            <a:endPar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endParaRPr>
          </a:p>
        </p:txBody>
      </p:sp>
      <p:sp>
        <p:nvSpPr>
          <p:cNvPr id="30" name="TextBox 29"/>
          <p:cNvSpPr txBox="1"/>
          <p:nvPr/>
        </p:nvSpPr>
        <p:spPr>
          <a:xfrm>
            <a:off x="8627953" y="4723740"/>
            <a:ext cx="3260455" cy="646331"/>
          </a:xfrm>
          <a:prstGeom prst="rect">
            <a:avLst/>
          </a:prstGeom>
          <a:noFill/>
        </p:spPr>
        <p:txBody>
          <a:bodyPr wrap="square" rtlCol="0">
            <a:spAutoFit/>
          </a:bodyPr>
          <a:lstStyle/>
          <a:p>
            <a:pPr algn="ctr" defTabSz="914377"/>
            <a:r>
              <a:rPr lang="en-US" sz="1200" b="1" dirty="0">
                <a:solidFill>
                  <a:prstClr val="black"/>
                </a:solidFill>
                <a:latin typeface="Arial" panose="020B0604020202020204" pitchFamily="34" charset="0"/>
                <a:ea typeface="Tahoma" panose="020B0604030504040204" pitchFamily="34" charset="0"/>
                <a:cs typeface="Arial" panose="020B0604020202020204" pitchFamily="34" charset="0"/>
              </a:rPr>
              <a:t>We own &amp; operate Midland Metro which covers 21km/26 stops and are expanding the network by </a:t>
            </a:r>
            <a:r>
              <a:rPr lang="en-US" sz="1200" b="1" dirty="0" err="1">
                <a:solidFill>
                  <a:prstClr val="black"/>
                </a:solidFill>
                <a:latin typeface="Arial" panose="020B0604020202020204" pitchFamily="34" charset="0"/>
                <a:ea typeface="Tahoma" panose="020B0604030504040204" pitchFamily="34" charset="0"/>
                <a:cs typeface="Arial" panose="020B0604020202020204" pitchFamily="34" charset="0"/>
              </a:rPr>
              <a:t>approx</a:t>
            </a:r>
            <a:r>
              <a:rPr lang="en-US" sz="1200" b="1" dirty="0">
                <a:solidFill>
                  <a:prstClr val="black"/>
                </a:solidFill>
                <a:latin typeface="Arial" panose="020B0604020202020204" pitchFamily="34" charset="0"/>
                <a:ea typeface="Tahoma" panose="020B0604030504040204" pitchFamily="34" charset="0"/>
                <a:cs typeface="Arial" panose="020B0604020202020204" pitchFamily="34" charset="0"/>
              </a:rPr>
              <a:t>’ 34km </a:t>
            </a:r>
            <a:endPar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08921" y="1418229"/>
            <a:ext cx="1281292" cy="1267003"/>
          </a:xfrm>
          <a:prstGeom prst="rect">
            <a:avLst/>
          </a:prstGeom>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a:ext>
            </a:extLst>
          </a:blip>
          <a:stretch>
            <a:fillRect/>
          </a:stretch>
        </p:blipFill>
        <p:spPr>
          <a:xfrm>
            <a:off x="7090559" y="1043782"/>
            <a:ext cx="1938132" cy="169044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358948" y="3953475"/>
            <a:ext cx="2076740" cy="704948"/>
          </a:xfrm>
          <a:prstGeom prst="rect">
            <a:avLst/>
          </a:prstGeom>
        </p:spPr>
      </p:pic>
      <p:pic>
        <p:nvPicPr>
          <p:cNvPr id="12" name="Picture 11"/>
          <p:cNvPicPr>
            <a:picLocks noChangeAspect="1"/>
          </p:cNvPicPr>
          <p:nvPr/>
        </p:nvPicPr>
        <p:blipFill>
          <a:blip r:embed="rId8" cstate="screen">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a:ext>
            </a:extLst>
          </a:blip>
          <a:stretch>
            <a:fillRect/>
          </a:stretch>
        </p:blipFill>
        <p:spPr>
          <a:xfrm>
            <a:off x="6310698" y="3536394"/>
            <a:ext cx="1271765" cy="1247949"/>
          </a:xfrm>
          <a:prstGeom prst="rect">
            <a:avLst/>
          </a:prstGeom>
        </p:spPr>
      </p:pic>
      <p:sp>
        <p:nvSpPr>
          <p:cNvPr id="23" name="TextBox 22"/>
          <p:cNvSpPr txBox="1"/>
          <p:nvPr/>
        </p:nvSpPr>
        <p:spPr>
          <a:xfrm>
            <a:off x="5217427" y="4882494"/>
            <a:ext cx="3294835" cy="646331"/>
          </a:xfrm>
          <a:prstGeom prst="rect">
            <a:avLst/>
          </a:prstGeom>
          <a:noFill/>
        </p:spPr>
        <p:txBody>
          <a:bodyPr wrap="square" rtlCol="0">
            <a:spAutoFit/>
          </a:bodyPr>
          <a:lstStyle/>
          <a:p>
            <a:pPr algn="ctr" defTabSz="914377"/>
            <a:r>
              <a:rPr lang="en-US" sz="1200" b="1" dirty="0">
                <a:solidFill>
                  <a:prstClr val="black"/>
                </a:solidFill>
                <a:latin typeface="Arial" panose="020B0604020202020204" pitchFamily="34" charset="0"/>
                <a:ea typeface="Tahoma" panose="020B0604030504040204" pitchFamily="34" charset="0"/>
                <a:cs typeface="Arial" panose="020B0604020202020204" pitchFamily="34" charset="0"/>
              </a:rPr>
              <a:t>We fund subsidised buses to cover socially necessary services that are not provided on a commercial basis</a:t>
            </a:r>
            <a:endPar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endParaRPr>
          </a:p>
        </p:txBody>
      </p:sp>
      <p:pic>
        <p:nvPicPr>
          <p:cNvPr id="21" name="Picture 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932383" y="1247847"/>
            <a:ext cx="1095528" cy="1267003"/>
          </a:xfrm>
          <a:prstGeom prst="rect">
            <a:avLst/>
          </a:prstGeom>
        </p:spPr>
      </p:pic>
      <p:sp>
        <p:nvSpPr>
          <p:cNvPr id="29" name="TextBox 28"/>
          <p:cNvSpPr txBox="1"/>
          <p:nvPr/>
        </p:nvSpPr>
        <p:spPr>
          <a:xfrm>
            <a:off x="9466229" y="2527674"/>
            <a:ext cx="1879333" cy="1015663"/>
          </a:xfrm>
          <a:prstGeom prst="rect">
            <a:avLst/>
          </a:prstGeom>
          <a:noFill/>
        </p:spPr>
        <p:txBody>
          <a:bodyPr wrap="square" rtlCol="0">
            <a:spAutoFit/>
          </a:bodyPr>
          <a:lstStyle/>
          <a:p>
            <a:pPr algn="ctr" defTabSz="914377"/>
            <a:r>
              <a:rPr lang="en-US" sz="1200" b="1" dirty="0" smtClean="0">
                <a:solidFill>
                  <a:prstClr val="black"/>
                </a:solidFill>
                <a:latin typeface="Arial" panose="020B0604020202020204" pitchFamily="34" charset="0"/>
                <a:ea typeface="Tahoma" panose="020B0604030504040204" pitchFamily="34" charset="0"/>
                <a:cs typeface="Arial" panose="020B0604020202020204" pitchFamily="34" charset="0"/>
              </a:rPr>
              <a:t>Our modern devolved railway has over 70 stations and is at the centre of the national network</a:t>
            </a:r>
            <a:endPar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endParaRPr>
          </a:p>
        </p:txBody>
      </p:sp>
      <p:sp>
        <p:nvSpPr>
          <p:cNvPr id="34" name="TextBox 33"/>
          <p:cNvSpPr txBox="1"/>
          <p:nvPr/>
        </p:nvSpPr>
        <p:spPr>
          <a:xfrm>
            <a:off x="2040494" y="5368504"/>
            <a:ext cx="3294835" cy="646331"/>
          </a:xfrm>
          <a:prstGeom prst="rect">
            <a:avLst/>
          </a:prstGeom>
          <a:noFill/>
        </p:spPr>
        <p:txBody>
          <a:bodyPr wrap="square" rtlCol="0">
            <a:spAutoFit/>
          </a:bodyPr>
          <a:lstStyle/>
          <a:p>
            <a:pPr algn="ctr" defTabSz="914377"/>
            <a:r>
              <a:rPr lang="en-US" sz="1200" b="1" dirty="0">
                <a:solidFill>
                  <a:prstClr val="black"/>
                </a:solidFill>
                <a:latin typeface="Arial" panose="020B0604020202020204" pitchFamily="34" charset="0"/>
                <a:ea typeface="Tahoma" panose="020B0604030504040204" pitchFamily="34" charset="0"/>
                <a:cs typeface="Arial" panose="020B0604020202020204" pitchFamily="34" charset="0"/>
              </a:rPr>
              <a:t>We keep traffic flowing on some of the busiest roads by managing a 605km Key Route Network</a:t>
            </a:r>
            <a:endParaRPr lang="en-GB" sz="1200" b="1" dirty="0">
              <a:solidFill>
                <a:prstClr val="black"/>
              </a:solidFill>
              <a:latin typeface="Arial" panose="020B0604020202020204" pitchFamily="34" charset="0"/>
              <a:ea typeface="Tahoma" panose="020B0604030504040204" pitchFamily="34" charset="0"/>
              <a:cs typeface="Arial" panose="020B0604020202020204" pitchFamily="34" charset="0"/>
            </a:endParaRPr>
          </a:p>
        </p:txBody>
      </p:sp>
      <p:pic>
        <p:nvPicPr>
          <p:cNvPr id="14"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047265" y="3996343"/>
            <a:ext cx="1281292" cy="1324160"/>
          </a:xfrm>
          <a:prstGeom prst="rect">
            <a:avLst/>
          </a:prstGeom>
        </p:spPr>
      </p:pic>
      <p:sp>
        <p:nvSpPr>
          <p:cNvPr id="28" name="Title 1"/>
          <p:cNvSpPr>
            <a:spLocks noGrp="1"/>
          </p:cNvSpPr>
          <p:nvPr>
            <p:ph type="ctrTitle"/>
          </p:nvPr>
        </p:nvSpPr>
        <p:spPr>
          <a:xfrm>
            <a:off x="459613" y="273146"/>
            <a:ext cx="7358743" cy="926416"/>
          </a:xfrm>
        </p:spPr>
        <p:txBody>
          <a:bodyPr>
            <a:normAutofit/>
          </a:bodyPr>
          <a:lstStyle/>
          <a:p>
            <a:r>
              <a:rPr lang="en-GB" sz="3600" dirty="0" smtClean="0"/>
              <a:t>Our network…</a:t>
            </a:r>
            <a:endParaRPr lang="en-GB" sz="3600" dirty="0"/>
          </a:p>
        </p:txBody>
      </p:sp>
    </p:spTree>
    <p:extLst>
      <p:ext uri="{BB962C8B-B14F-4D97-AF65-F5344CB8AC3E}">
        <p14:creationId xmlns:p14="http://schemas.microsoft.com/office/powerpoint/2010/main" val="573915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613" y="273146"/>
            <a:ext cx="7358743" cy="926416"/>
          </a:xfrm>
        </p:spPr>
        <p:txBody>
          <a:bodyPr>
            <a:normAutofit/>
          </a:bodyPr>
          <a:lstStyle/>
          <a:p>
            <a:r>
              <a:rPr lang="en-GB" sz="3600" dirty="0" smtClean="0"/>
              <a:t>So our time is now…opportunities</a:t>
            </a:r>
            <a:endParaRPr lang="en-GB" sz="3600" dirty="0"/>
          </a:p>
        </p:txBody>
      </p:sp>
      <p:sp>
        <p:nvSpPr>
          <p:cNvPr id="3" name="Subtitle 2"/>
          <p:cNvSpPr>
            <a:spLocks noGrp="1"/>
          </p:cNvSpPr>
          <p:nvPr>
            <p:ph type="subTitle" idx="1"/>
          </p:nvPr>
        </p:nvSpPr>
        <p:spPr>
          <a:xfrm>
            <a:off x="5564777" y="1688659"/>
            <a:ext cx="6356290" cy="3685631"/>
          </a:xfrm>
        </p:spPr>
        <p:txBody>
          <a:bodyPr>
            <a:normAutofit fontScale="92500" lnSpcReduction="10000"/>
          </a:bodyPr>
          <a:lstStyle/>
          <a:p>
            <a:pPr marL="342900" indent="-342900">
              <a:buFont typeface="Arial" panose="020B0604020202020204" pitchFamily="34" charset="0"/>
              <a:buChar char="•"/>
            </a:pPr>
            <a:r>
              <a:rPr lang="en-GB" dirty="0" smtClean="0"/>
              <a:t>Birmingham youngest major city in Europe</a:t>
            </a:r>
          </a:p>
          <a:p>
            <a:pPr marL="342900" indent="-342900">
              <a:buFont typeface="Arial" panose="020B0604020202020204" pitchFamily="34" charset="0"/>
              <a:buChar char="•"/>
            </a:pPr>
            <a:r>
              <a:rPr lang="en-GB" dirty="0" smtClean="0"/>
              <a:t>Region growing 450K people in next 20 years</a:t>
            </a:r>
          </a:p>
          <a:p>
            <a:pPr marL="342900" indent="-342900">
              <a:buFont typeface="Arial" panose="020B0604020202020204" pitchFamily="34" charset="0"/>
              <a:buChar char="•"/>
            </a:pPr>
            <a:r>
              <a:rPr lang="en-GB" dirty="0" smtClean="0"/>
              <a:t>Most ethnically diverse outside London</a:t>
            </a:r>
          </a:p>
          <a:p>
            <a:pPr marL="342900" indent="-342900">
              <a:buFont typeface="Arial" panose="020B0604020202020204" pitchFamily="34" charset="0"/>
              <a:buChar char="•"/>
            </a:pPr>
            <a:r>
              <a:rPr lang="en-GB" dirty="0" smtClean="0"/>
              <a:t>More FDI jobs than anywhere outside London</a:t>
            </a:r>
          </a:p>
          <a:p>
            <a:pPr marL="342900" indent="-342900">
              <a:buFont typeface="Arial" panose="020B0604020202020204" pitchFamily="34" charset="0"/>
              <a:buChar char="•"/>
            </a:pPr>
            <a:r>
              <a:rPr lang="en-GB" dirty="0" smtClean="0"/>
              <a:t>45 minutes to London by 2026</a:t>
            </a:r>
          </a:p>
          <a:p>
            <a:pPr marL="342900" indent="-342900">
              <a:buFont typeface="Arial" panose="020B0604020202020204" pitchFamily="34" charset="0"/>
              <a:buChar char="•"/>
            </a:pPr>
            <a:r>
              <a:rPr lang="en-GB" dirty="0" smtClean="0"/>
              <a:t>20,000 digital and creative companies</a:t>
            </a:r>
          </a:p>
          <a:p>
            <a:pPr marL="342900" indent="-342900">
              <a:buFont typeface="Arial" panose="020B0604020202020204" pitchFamily="34" charset="0"/>
              <a:buChar char="•"/>
            </a:pPr>
            <a:r>
              <a:rPr lang="en-GB" dirty="0" smtClean="0"/>
              <a:t>Exports up 16% in the last 12 months</a:t>
            </a:r>
          </a:p>
          <a:p>
            <a:pPr marL="342900" indent="-342900">
              <a:buFont typeface="Arial" panose="020B0604020202020204" pitchFamily="34" charset="0"/>
              <a:buChar char="•"/>
            </a:pPr>
            <a:r>
              <a:rPr lang="en-GB" dirty="0" smtClean="0"/>
              <a:t>2 million square feet of prime office space under development</a:t>
            </a:r>
            <a:endParaRPr lang="en-GB" dirty="0"/>
          </a:p>
        </p:txBody>
      </p:sp>
      <p:pic>
        <p:nvPicPr>
          <p:cNvPr id="4" name="Picture 4" descr="Related image"/>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5004" b="1051"/>
          <a:stretch/>
        </p:blipFill>
        <p:spPr bwMode="auto">
          <a:xfrm>
            <a:off x="214449" y="1688659"/>
            <a:ext cx="4845111" cy="2847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oventry2021.co.uk/wp-content/themes/cov2021new/img/lo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9613" y="4536488"/>
            <a:ext cx="4599947" cy="205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485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459613" y="273146"/>
            <a:ext cx="7358743" cy="926416"/>
          </a:xfrm>
        </p:spPr>
        <p:txBody>
          <a:bodyPr>
            <a:normAutofit/>
          </a:bodyPr>
          <a:lstStyle/>
          <a:p>
            <a:r>
              <a:rPr lang="en-GB" sz="3600" dirty="0" smtClean="0"/>
              <a:t>But transport challenges too</a:t>
            </a:r>
            <a:endParaRPr lang="en-GB" sz="3600" dirty="0"/>
          </a:p>
        </p:txBody>
      </p:sp>
      <p:sp>
        <p:nvSpPr>
          <p:cNvPr id="5" name="Text Placeholder 2"/>
          <p:cNvSpPr txBox="1">
            <a:spLocks/>
          </p:cNvSpPr>
          <p:nvPr/>
        </p:nvSpPr>
        <p:spPr>
          <a:xfrm>
            <a:off x="986680" y="1371600"/>
            <a:ext cx="5939053" cy="414020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tx1">
                    <a:lumMod val="95000"/>
                    <a:lumOff val="5000"/>
                  </a:schemeClr>
                </a:solidFill>
                <a:latin typeface="Arial" panose="020B0604020202020204" pitchFamily="34" charset="0"/>
                <a:cs typeface="Arial" panose="020B0604020202020204" pitchFamily="34" charset="0"/>
              </a:rPr>
              <a:t>Congestion</a:t>
            </a:r>
            <a:endParaRPr lang="en-GB" sz="1800" b="1" dirty="0">
              <a:solidFill>
                <a:schemeClr val="tx1">
                  <a:lumMod val="95000"/>
                  <a:lumOff val="5000"/>
                </a:schemeClr>
              </a:solidFill>
              <a:latin typeface="Arial" panose="020B0604020202020204" pitchFamily="34" charset="0"/>
              <a:cs typeface="Arial" panose="020B0604020202020204" pitchFamily="34" charset="0"/>
            </a:endParaRPr>
          </a:p>
          <a:p>
            <a:r>
              <a:rPr lang="en-GB" sz="1800" dirty="0" smtClean="0">
                <a:solidFill>
                  <a:schemeClr val="tx1">
                    <a:lumMod val="95000"/>
                    <a:lumOff val="5000"/>
                  </a:schemeClr>
                </a:solidFill>
                <a:latin typeface="Arial" panose="020B0604020202020204" pitchFamily="34" charset="0"/>
                <a:cs typeface="Arial" panose="020B0604020202020204" pitchFamily="34" charset="0"/>
              </a:rPr>
              <a:t>Levels </a:t>
            </a:r>
            <a:r>
              <a:rPr lang="en-GB" sz="1800" dirty="0">
                <a:solidFill>
                  <a:schemeClr val="tx1">
                    <a:lumMod val="95000"/>
                    <a:lumOff val="5000"/>
                  </a:schemeClr>
                </a:solidFill>
                <a:latin typeface="Arial" panose="020B0604020202020204" pitchFamily="34" charset="0"/>
                <a:cs typeface="Arial" panose="020B0604020202020204" pitchFamily="34" charset="0"/>
              </a:rPr>
              <a:t>have increased over the last 5 years</a:t>
            </a:r>
          </a:p>
          <a:p>
            <a:r>
              <a:rPr lang="en-GB" sz="1800" dirty="0">
                <a:solidFill>
                  <a:schemeClr val="tx1">
                    <a:lumMod val="95000"/>
                    <a:lumOff val="5000"/>
                  </a:schemeClr>
                </a:solidFill>
                <a:latin typeface="Arial" panose="020B0604020202020204" pitchFamily="34" charset="0"/>
                <a:cs typeface="Arial" panose="020B0604020202020204" pitchFamily="34" charset="0"/>
              </a:rPr>
              <a:t>Between 2006 and 2016, traffic on major roads in the West Midlands increased by 5.4%</a:t>
            </a:r>
          </a:p>
          <a:p>
            <a:r>
              <a:rPr lang="en-US" sz="1800" dirty="0">
                <a:solidFill>
                  <a:schemeClr val="tx1">
                    <a:lumMod val="95000"/>
                    <a:lumOff val="5000"/>
                  </a:schemeClr>
                </a:solidFill>
                <a:latin typeface="Arial" panose="020B0604020202020204" pitchFamily="34" charset="0"/>
                <a:cs typeface="Arial" panose="020B0604020202020204" pitchFamily="34" charset="0"/>
              </a:rPr>
              <a:t>Birmingham Congestion - 36 peak hours in 2017 (9% of driving time) (INRIX)</a:t>
            </a:r>
          </a:p>
          <a:p>
            <a:pPr marL="0" indent="0">
              <a:buNone/>
            </a:pPr>
            <a:r>
              <a:rPr lang="en-US" sz="1800" b="1" dirty="0" smtClean="0">
                <a:solidFill>
                  <a:schemeClr val="tx1">
                    <a:lumMod val="95000"/>
                    <a:lumOff val="5000"/>
                  </a:schemeClr>
                </a:solidFill>
                <a:latin typeface="Arial" panose="020B0604020202020204" pitchFamily="34" charset="0"/>
                <a:cs typeface="Arial" panose="020B0604020202020204" pitchFamily="34" charset="0"/>
              </a:rPr>
              <a:t>Economic impacts</a:t>
            </a:r>
            <a:endParaRPr lang="en-US" sz="1800" b="1" dirty="0">
              <a:solidFill>
                <a:schemeClr val="tx1">
                  <a:lumMod val="95000"/>
                  <a:lumOff val="5000"/>
                </a:schemeClr>
              </a:solidFill>
              <a:latin typeface="Arial" panose="020B0604020202020204" pitchFamily="34" charset="0"/>
              <a:cs typeface="Arial" panose="020B0604020202020204" pitchFamily="34" charset="0"/>
            </a:endParaRPr>
          </a:p>
          <a:p>
            <a:r>
              <a:rPr lang="en-US" sz="1800" dirty="0">
                <a:solidFill>
                  <a:schemeClr val="tx1">
                    <a:lumMod val="95000"/>
                    <a:lumOff val="5000"/>
                  </a:schemeClr>
                </a:solidFill>
                <a:latin typeface="Arial" panose="020B0604020202020204" pitchFamily="34" charset="0"/>
                <a:cs typeface="Arial" panose="020B0604020202020204" pitchFamily="34" charset="0"/>
              </a:rPr>
              <a:t>Congestion in Birmingham cost £990 per driver, and £307m for the whole city in 2016 with 34 peak hours spent in congestion (INRIX) </a:t>
            </a:r>
          </a:p>
          <a:p>
            <a:pPr marL="0" indent="0">
              <a:buNone/>
            </a:pPr>
            <a:r>
              <a:rPr lang="en-US" sz="1800" b="1" dirty="0" smtClean="0">
                <a:solidFill>
                  <a:schemeClr val="tx1">
                    <a:lumMod val="95000"/>
                    <a:lumOff val="5000"/>
                  </a:schemeClr>
                </a:solidFill>
                <a:latin typeface="Arial" panose="020B0604020202020204" pitchFamily="34" charset="0"/>
                <a:cs typeface="Arial" panose="020B0604020202020204" pitchFamily="34" charset="0"/>
              </a:rPr>
              <a:t>Air quality impacts</a:t>
            </a:r>
            <a:endParaRPr lang="en-US" sz="1800" b="1" dirty="0">
              <a:solidFill>
                <a:schemeClr val="tx1">
                  <a:lumMod val="95000"/>
                  <a:lumOff val="5000"/>
                </a:schemeClr>
              </a:solidFill>
              <a:latin typeface="Arial" panose="020B0604020202020204" pitchFamily="34" charset="0"/>
              <a:cs typeface="Arial" panose="020B0604020202020204" pitchFamily="34" charset="0"/>
            </a:endParaRPr>
          </a:p>
          <a:p>
            <a:r>
              <a:rPr lang="en-US" sz="1800" dirty="0">
                <a:solidFill>
                  <a:schemeClr val="tx1">
                    <a:lumMod val="95000"/>
                    <a:lumOff val="5000"/>
                  </a:schemeClr>
                </a:solidFill>
                <a:latin typeface="Arial" panose="020B0604020202020204" pitchFamily="34" charset="0"/>
                <a:cs typeface="Arial" panose="020B0604020202020204" pitchFamily="34" charset="0"/>
              </a:rPr>
              <a:t>1500 premature deaths due to air pollution each </a:t>
            </a:r>
            <a:r>
              <a:rPr lang="en-US" sz="1800" dirty="0" smtClean="0">
                <a:solidFill>
                  <a:schemeClr val="tx1">
                    <a:lumMod val="95000"/>
                    <a:lumOff val="5000"/>
                  </a:schemeClr>
                </a:solidFill>
                <a:latin typeface="Arial" panose="020B0604020202020204" pitchFamily="34" charset="0"/>
                <a:cs typeface="Arial" panose="020B0604020202020204" pitchFamily="34" charset="0"/>
              </a:rPr>
              <a:t>year</a:t>
            </a:r>
          </a:p>
          <a:p>
            <a:r>
              <a:rPr lang="en-US" sz="1800" dirty="0" smtClean="0">
                <a:solidFill>
                  <a:schemeClr val="tx1">
                    <a:lumMod val="95000"/>
                    <a:lumOff val="5000"/>
                  </a:schemeClr>
                </a:solidFill>
                <a:latin typeface="Arial" panose="020B0604020202020204" pitchFamily="34" charset="0"/>
                <a:cs typeface="Arial" panose="020B0604020202020204" pitchFamily="34" charset="0"/>
              </a:rPr>
              <a:t>Need for a Clean Air Zone for Birmingham </a:t>
            </a:r>
            <a:r>
              <a:rPr lang="en-US" sz="1800" dirty="0">
                <a:solidFill>
                  <a:schemeClr val="tx1">
                    <a:lumMod val="95000"/>
                    <a:lumOff val="5000"/>
                  </a:schemeClr>
                </a:solidFill>
                <a:latin typeface="Arial" panose="020B0604020202020204" pitchFamily="34" charset="0"/>
                <a:cs typeface="Arial" panose="020B0604020202020204" pitchFamily="34" charset="0"/>
              </a:rPr>
              <a:t>City </a:t>
            </a:r>
            <a:r>
              <a:rPr lang="en-US" sz="1800" dirty="0" smtClean="0">
                <a:solidFill>
                  <a:schemeClr val="tx1">
                    <a:lumMod val="95000"/>
                    <a:lumOff val="5000"/>
                  </a:schemeClr>
                </a:solidFill>
                <a:latin typeface="Arial" panose="020B0604020202020204" pitchFamily="34" charset="0"/>
                <a:cs typeface="Arial" panose="020B0604020202020204" pitchFamily="34" charset="0"/>
              </a:rPr>
              <a:t>Centre and actions in other areas to poor air quality</a:t>
            </a:r>
            <a:endParaRPr lang="en-US" sz="1800" dirty="0">
              <a:solidFill>
                <a:schemeClr val="tx1">
                  <a:lumMod val="95000"/>
                  <a:lumOff val="5000"/>
                </a:schemeClr>
              </a:solidFill>
              <a:latin typeface="Arial" panose="020B0604020202020204" pitchFamily="34" charset="0"/>
              <a:cs typeface="Arial" panose="020B0604020202020204" pitchFamily="34" charset="0"/>
            </a:endParaRPr>
          </a:p>
          <a:p>
            <a:r>
              <a:rPr lang="en-US" sz="1800" dirty="0" smtClean="0">
                <a:solidFill>
                  <a:schemeClr val="tx1">
                    <a:lumMod val="95000"/>
                    <a:lumOff val="5000"/>
                  </a:schemeClr>
                </a:solidFill>
                <a:latin typeface="Arial" panose="020B0604020202020204" pitchFamily="34" charset="0"/>
                <a:cs typeface="Arial" panose="020B0604020202020204" pitchFamily="34" charset="0"/>
              </a:rPr>
              <a:t>negative </a:t>
            </a:r>
            <a:r>
              <a:rPr lang="en-US" sz="1800" dirty="0">
                <a:solidFill>
                  <a:schemeClr val="tx1">
                    <a:lumMod val="95000"/>
                    <a:lumOff val="5000"/>
                  </a:schemeClr>
                </a:solidFill>
                <a:latin typeface="Arial" panose="020B0604020202020204" pitchFamily="34" charset="0"/>
                <a:cs typeface="Arial" panose="020B0604020202020204" pitchFamily="34" charset="0"/>
              </a:rPr>
              <a:t>effects such </a:t>
            </a:r>
            <a:r>
              <a:rPr lang="en-US" sz="1800" dirty="0" smtClean="0">
                <a:solidFill>
                  <a:schemeClr val="tx1">
                    <a:lumMod val="95000"/>
                    <a:lumOff val="5000"/>
                  </a:schemeClr>
                </a:solidFill>
                <a:latin typeface="Arial" panose="020B0604020202020204" pitchFamily="34" charset="0"/>
                <a:cs typeface="Arial" panose="020B0604020202020204" pitchFamily="34" charset="0"/>
              </a:rPr>
              <a:t>on productivity</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smtClean="0">
                <a:solidFill>
                  <a:schemeClr val="tx1">
                    <a:lumMod val="95000"/>
                    <a:lumOff val="5000"/>
                  </a:schemeClr>
                </a:solidFill>
                <a:latin typeface="Arial" panose="020B0604020202020204" pitchFamily="34" charset="0"/>
                <a:cs typeface="Arial" panose="020B0604020202020204" pitchFamily="34" charset="0"/>
              </a:rPr>
              <a:t>and business costs</a:t>
            </a:r>
            <a:endParaRPr lang="en-GB" sz="18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5590" y="766185"/>
            <a:ext cx="4171493" cy="2218176"/>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3855" y="3119939"/>
            <a:ext cx="4193228" cy="2549718"/>
          </a:xfrm>
          <a:prstGeom prst="rect">
            <a:avLst/>
          </a:prstGeom>
        </p:spPr>
      </p:pic>
    </p:spTree>
    <p:extLst>
      <p:ext uri="{BB962C8B-B14F-4D97-AF65-F5344CB8AC3E}">
        <p14:creationId xmlns:p14="http://schemas.microsoft.com/office/powerpoint/2010/main" val="3597402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246247" y="1645217"/>
          <a:ext cx="5385728" cy="3689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ubtitle 2"/>
          <p:cNvSpPr>
            <a:spLocks noGrp="1"/>
          </p:cNvSpPr>
          <p:nvPr>
            <p:ph type="subTitle" idx="1"/>
          </p:nvPr>
        </p:nvSpPr>
        <p:spPr>
          <a:xfrm>
            <a:off x="986680" y="1442340"/>
            <a:ext cx="5259567" cy="3685631"/>
          </a:xfrm>
        </p:spPr>
        <p:txBody>
          <a:bodyPr>
            <a:normAutofit/>
          </a:bodyPr>
          <a:lstStyle/>
          <a:p>
            <a:pPr marL="342900" indent="-342900">
              <a:buFont typeface="Arial" panose="020B0604020202020204" pitchFamily="34" charset="0"/>
              <a:buChar char="•"/>
            </a:pPr>
            <a:r>
              <a:rPr lang="en-GB" sz="2000" dirty="0"/>
              <a:t>Population forecast to grow by 444,000 people by 2035</a:t>
            </a:r>
          </a:p>
          <a:p>
            <a:pPr marL="342900" indent="-342900">
              <a:buFont typeface="Arial" panose="020B0604020202020204" pitchFamily="34" charset="0"/>
              <a:buChar char="•"/>
            </a:pPr>
            <a:r>
              <a:rPr lang="en-GB" sz="2000" dirty="0"/>
              <a:t>215,000 new homes needed by 2030</a:t>
            </a:r>
          </a:p>
          <a:p>
            <a:pPr marL="342900" indent="-342900">
              <a:buFont typeface="Arial" panose="020B0604020202020204" pitchFamily="34" charset="0"/>
              <a:buChar char="•"/>
            </a:pPr>
            <a:r>
              <a:rPr lang="en-GB" sz="2000" dirty="0"/>
              <a:t>150,000 total businesses by 2030</a:t>
            </a:r>
          </a:p>
          <a:p>
            <a:pPr marL="342900" indent="-342900">
              <a:buFont typeface="Arial" panose="020B0604020202020204" pitchFamily="34" charset="0"/>
              <a:buChar char="•"/>
            </a:pPr>
            <a:r>
              <a:rPr lang="en-GB" sz="2000" dirty="0"/>
              <a:t>£3.4bn public spending gap</a:t>
            </a:r>
          </a:p>
          <a:p>
            <a:pPr marL="342900" indent="-342900">
              <a:buFont typeface="Arial" panose="020B0604020202020204" pitchFamily="34" charset="0"/>
              <a:buChar char="•"/>
            </a:pPr>
            <a:r>
              <a:rPr lang="en-GB" sz="2000" dirty="0"/>
              <a:t>£16bn productivity </a:t>
            </a:r>
            <a:r>
              <a:rPr lang="en-GB" sz="2000" dirty="0" smtClean="0"/>
              <a:t>gap</a:t>
            </a:r>
          </a:p>
          <a:p>
            <a:pPr marL="342900" indent="-342900">
              <a:buFont typeface="Arial" panose="020B0604020202020204" pitchFamily="34" charset="0"/>
              <a:buChar char="•"/>
            </a:pPr>
            <a:r>
              <a:rPr lang="en-GB" sz="2000" dirty="0" smtClean="0"/>
              <a:t>Major challenges – but we are ambitious in driving change, to benefit our people and area</a:t>
            </a:r>
            <a:endParaRPr lang="en-GB" sz="2000" dirty="0"/>
          </a:p>
          <a:p>
            <a:pPr marL="342900" indent="-342900">
              <a:buFont typeface="Arial" panose="020B0604020202020204" pitchFamily="34" charset="0"/>
              <a:buChar char="•"/>
            </a:pPr>
            <a:endParaRPr lang="en-GB" sz="1800" dirty="0"/>
          </a:p>
        </p:txBody>
      </p:sp>
      <p:sp>
        <p:nvSpPr>
          <p:cNvPr id="5" name="Title 1"/>
          <p:cNvSpPr>
            <a:spLocks noGrp="1"/>
          </p:cNvSpPr>
          <p:nvPr>
            <p:ph type="ctrTitle"/>
          </p:nvPr>
        </p:nvSpPr>
        <p:spPr>
          <a:xfrm>
            <a:off x="459613" y="273146"/>
            <a:ext cx="7358743" cy="926416"/>
          </a:xfrm>
        </p:spPr>
        <p:txBody>
          <a:bodyPr>
            <a:normAutofit/>
          </a:bodyPr>
          <a:lstStyle/>
          <a:p>
            <a:r>
              <a:rPr lang="en-GB" sz="3600" dirty="0" smtClean="0"/>
              <a:t>And structural issues</a:t>
            </a:r>
            <a:endParaRPr lang="en-GB" sz="3600" dirty="0"/>
          </a:p>
        </p:txBody>
      </p:sp>
    </p:spTree>
    <p:extLst>
      <p:ext uri="{BB962C8B-B14F-4D97-AF65-F5344CB8AC3E}">
        <p14:creationId xmlns:p14="http://schemas.microsoft.com/office/powerpoint/2010/main" val="3072709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4286" y="286755"/>
            <a:ext cx="7358743" cy="926416"/>
          </a:xfrm>
        </p:spPr>
        <p:txBody>
          <a:bodyPr>
            <a:normAutofit/>
          </a:bodyPr>
          <a:lstStyle/>
          <a:p>
            <a:r>
              <a:rPr lang="en-GB" sz="3600" dirty="0" smtClean="0"/>
              <a:t>The plan – Movement for Growth</a:t>
            </a:r>
            <a:endParaRPr lang="en-GB" sz="3600" dirty="0"/>
          </a:p>
        </p:txBody>
      </p:sp>
      <p:sp>
        <p:nvSpPr>
          <p:cNvPr id="3" name="Subtitle 2"/>
          <p:cNvSpPr>
            <a:spLocks noGrp="1"/>
          </p:cNvSpPr>
          <p:nvPr>
            <p:ph type="subTitle" idx="1"/>
          </p:nvPr>
        </p:nvSpPr>
        <p:spPr>
          <a:xfrm>
            <a:off x="656627" y="1471187"/>
            <a:ext cx="6953794" cy="4929613"/>
          </a:xfrm>
        </p:spPr>
        <p:txBody>
          <a:bodyPr>
            <a:normAutofit/>
          </a:bodyPr>
          <a:lstStyle/>
          <a:p>
            <a:pPr marL="342900" indent="-342900">
              <a:buFont typeface="Arial" panose="020B0604020202020204" pitchFamily="34" charset="0"/>
              <a:buChar char="•"/>
            </a:pPr>
            <a:r>
              <a:rPr lang="en-GB" dirty="0" smtClean="0"/>
              <a:t>High-level adopted WMCA transport strategy to tackle challenges and deliver improvements over twenty year period</a:t>
            </a:r>
          </a:p>
          <a:p>
            <a:pPr marL="342900" indent="-342900">
              <a:buFont typeface="Arial" panose="020B0604020202020204" pitchFamily="34" charset="0"/>
              <a:buChar char="•"/>
            </a:pPr>
            <a:r>
              <a:rPr lang="en-GB" dirty="0" smtClean="0">
                <a:solidFill>
                  <a:schemeClr val="bg2">
                    <a:lumMod val="25000"/>
                  </a:schemeClr>
                </a:solidFill>
              </a:rPr>
              <a:t>Investing in:</a:t>
            </a:r>
          </a:p>
          <a:p>
            <a:pPr marL="800100" lvl="1" indent="-342900" algn="l">
              <a:buFont typeface="Arial" panose="020B0604020202020204" pitchFamily="34" charset="0"/>
              <a:buChar char="•"/>
            </a:pPr>
            <a:r>
              <a:rPr lang="en-GB" dirty="0" smtClean="0">
                <a:solidFill>
                  <a:schemeClr val="bg2">
                    <a:lumMod val="25000"/>
                  </a:schemeClr>
                </a:solidFill>
                <a:latin typeface="Arial" panose="020B0604020202020204" pitchFamily="34" charset="0"/>
                <a:cs typeface="Arial" panose="020B0604020202020204" pitchFamily="34" charset="0"/>
              </a:rPr>
              <a:t>National and Regional Tier</a:t>
            </a:r>
          </a:p>
          <a:p>
            <a:pPr marL="800100" lvl="1" indent="-342900" algn="l">
              <a:buFont typeface="Arial" panose="020B0604020202020204" pitchFamily="34" charset="0"/>
              <a:buChar char="•"/>
            </a:pPr>
            <a:r>
              <a:rPr lang="en-GB" dirty="0" smtClean="0">
                <a:solidFill>
                  <a:schemeClr val="bg2">
                    <a:lumMod val="25000"/>
                  </a:schemeClr>
                </a:solidFill>
                <a:latin typeface="Arial" panose="020B0604020202020204" pitchFamily="34" charset="0"/>
                <a:cs typeface="Arial" panose="020B0604020202020204" pitchFamily="34" charset="0"/>
              </a:rPr>
              <a:t>Metropolitan Tier: Rail and Rapid Transit Network, Key Route Network, Strategic Cycle Network</a:t>
            </a:r>
          </a:p>
          <a:p>
            <a:pPr marL="800100" lvl="1" indent="-342900" algn="l">
              <a:buFont typeface="Arial" panose="020B0604020202020204" pitchFamily="34" charset="0"/>
              <a:buChar char="•"/>
            </a:pPr>
            <a:r>
              <a:rPr lang="en-GB" dirty="0" smtClean="0">
                <a:solidFill>
                  <a:schemeClr val="bg2">
                    <a:lumMod val="25000"/>
                  </a:schemeClr>
                </a:solidFill>
                <a:latin typeface="Arial" panose="020B0604020202020204" pitchFamily="34" charset="0"/>
                <a:cs typeface="Arial" panose="020B0604020202020204" pitchFamily="34" charset="0"/>
              </a:rPr>
              <a:t>Local Tier</a:t>
            </a:r>
          </a:p>
          <a:p>
            <a:pPr marL="800100" lvl="1" indent="-342900" algn="l">
              <a:buFont typeface="Arial" panose="020B0604020202020204" pitchFamily="34" charset="0"/>
              <a:buChar char="•"/>
            </a:pPr>
            <a:r>
              <a:rPr lang="en-GB" dirty="0" smtClean="0">
                <a:solidFill>
                  <a:schemeClr val="bg2">
                    <a:lumMod val="25000"/>
                  </a:schemeClr>
                </a:solidFill>
                <a:latin typeface="Arial" panose="020B0604020202020204" pitchFamily="34" charset="0"/>
                <a:cs typeface="Arial" panose="020B0604020202020204" pitchFamily="34" charset="0"/>
              </a:rPr>
              <a:t>Smart Tier</a:t>
            </a:r>
          </a:p>
          <a:p>
            <a:pPr marL="342900" indent="-342900">
              <a:buFont typeface="Arial" panose="020B0604020202020204" pitchFamily="34" charset="0"/>
              <a:buChar char="•"/>
            </a:pPr>
            <a:r>
              <a:rPr lang="en-GB" dirty="0" smtClean="0"/>
              <a:t>Informed Mayor’s Renewal Plan priorities</a:t>
            </a:r>
          </a:p>
          <a:p>
            <a:pPr marL="342900" indent="-342900">
              <a:buFont typeface="Arial" panose="020B0604020202020204" pitchFamily="34" charset="0"/>
              <a:buChar char="•"/>
            </a:pPr>
            <a:r>
              <a:rPr lang="en-GB" dirty="0" smtClean="0"/>
              <a:t>With supporting 2026 (HS2) Delivery Plan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9283" y="1038892"/>
            <a:ext cx="3181805" cy="4472396"/>
          </a:xfrm>
          <a:prstGeom prst="rect">
            <a:avLst/>
          </a:prstGeom>
        </p:spPr>
      </p:pic>
    </p:spTree>
    <p:extLst>
      <p:ext uri="{BB962C8B-B14F-4D97-AF65-F5344CB8AC3E}">
        <p14:creationId xmlns:p14="http://schemas.microsoft.com/office/powerpoint/2010/main" val="9114420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4073" y="1380067"/>
            <a:ext cx="4729008" cy="2788492"/>
          </a:xfrm>
        </p:spPr>
        <p:txBody>
          <a:bodyPr>
            <a:normAutofit fontScale="92500"/>
          </a:bodyPr>
          <a:lstStyle/>
          <a:p>
            <a:pPr marL="342900" indent="-342900">
              <a:buFont typeface="Arial" panose="020B0604020202020204" pitchFamily="34" charset="0"/>
              <a:buChar char="•"/>
            </a:pPr>
            <a:r>
              <a:rPr lang="en-US" sz="2200" dirty="0" smtClean="0"/>
              <a:t>HS2 the key - £2bn economic benefits – if we:</a:t>
            </a:r>
          </a:p>
          <a:p>
            <a:pPr marL="800100" lvl="1" indent="-342900">
              <a:buFont typeface="Arial" panose="020B0604020202020204" pitchFamily="34" charset="0"/>
              <a:buChar char="•"/>
            </a:pPr>
            <a:r>
              <a:rPr lang="en-US" sz="1800" dirty="0" smtClean="0"/>
              <a:t>‘</a:t>
            </a:r>
            <a:r>
              <a:rPr lang="en-US" sz="1800" dirty="0"/>
              <a:t>Plug-in’ two HS2 stations </a:t>
            </a:r>
            <a:r>
              <a:rPr lang="en-US" sz="1800" dirty="0" smtClean="0"/>
              <a:t>(airport an city centre) to </a:t>
            </a:r>
            <a:r>
              <a:rPr lang="en-US" sz="1800" dirty="0"/>
              <a:t>wider transport network</a:t>
            </a:r>
          </a:p>
          <a:p>
            <a:pPr marL="800100" lvl="1" indent="-342900">
              <a:buFont typeface="Arial" panose="020B0604020202020204" pitchFamily="34" charset="0"/>
              <a:buChar char="•"/>
            </a:pPr>
            <a:r>
              <a:rPr lang="en-US" sz="1800" dirty="0" smtClean="0"/>
              <a:t>Align </a:t>
            </a:r>
            <a:r>
              <a:rPr lang="en-US" sz="1800" dirty="0"/>
              <a:t>transport with land use and housing in key </a:t>
            </a:r>
            <a:r>
              <a:rPr lang="en-US" sz="1800" dirty="0" smtClean="0"/>
              <a:t>corridors</a:t>
            </a:r>
          </a:p>
          <a:p>
            <a:pPr marL="800100" lvl="1" indent="-342900">
              <a:buFont typeface="Arial" panose="020B0604020202020204" pitchFamily="34" charset="0"/>
              <a:buChar char="•"/>
            </a:pPr>
            <a:r>
              <a:rPr lang="en-GB" sz="1800" dirty="0" smtClean="0"/>
              <a:t>Link transport </a:t>
            </a:r>
            <a:r>
              <a:rPr lang="en-GB" sz="1800" dirty="0"/>
              <a:t>with homes, jobs and places</a:t>
            </a:r>
          </a:p>
          <a:p>
            <a:pPr marL="800100" lvl="1" indent="-342900">
              <a:buFont typeface="Arial" panose="020B0604020202020204" pitchFamily="34" charset="0"/>
              <a:buChar char="•"/>
            </a:pPr>
            <a:r>
              <a:rPr lang="en-GB" sz="1800" dirty="0" smtClean="0"/>
              <a:t>As sound </a:t>
            </a:r>
            <a:r>
              <a:rPr lang="en-GB" sz="1800" dirty="0"/>
              <a:t>basis to develop a </a:t>
            </a:r>
            <a:r>
              <a:rPr lang="en-GB" sz="1800" dirty="0" smtClean="0"/>
              <a:t>wider Spatial </a:t>
            </a:r>
            <a:r>
              <a:rPr lang="en-GB" sz="1800" dirty="0"/>
              <a:t>Investment and Delivery </a:t>
            </a:r>
            <a:r>
              <a:rPr lang="en-GB" sz="1800" dirty="0" smtClean="0"/>
              <a:t>Plan</a:t>
            </a:r>
            <a:endParaRPr lang="en-GB" sz="18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13081" y="1138204"/>
            <a:ext cx="6881949" cy="4831249"/>
          </a:xfrm>
          <a:prstGeom prst="rect">
            <a:avLst/>
          </a:prstGeom>
        </p:spPr>
      </p:pic>
      <p:sp>
        <p:nvSpPr>
          <p:cNvPr id="6" name="TextBox 5"/>
          <p:cNvSpPr txBox="1"/>
          <p:nvPr/>
        </p:nvSpPr>
        <p:spPr>
          <a:xfrm>
            <a:off x="8030489" y="1138204"/>
            <a:ext cx="2767354" cy="584775"/>
          </a:xfrm>
          <a:prstGeom prst="rect">
            <a:avLst/>
          </a:prstGeom>
          <a:solidFill>
            <a:schemeClr val="tx1"/>
          </a:solidFill>
        </p:spPr>
        <p:txBody>
          <a:bodyPr wrap="square" rtlCol="0">
            <a:spAutoFit/>
          </a:bodyPr>
          <a:lstStyle/>
          <a:p>
            <a:r>
              <a:rPr lang="en-GB" sz="1600" dirty="0">
                <a:solidFill>
                  <a:prstClr val="white"/>
                </a:solidFill>
              </a:rPr>
              <a:t>Transport </a:t>
            </a:r>
            <a:r>
              <a:rPr lang="en-GB" sz="1600" dirty="0" smtClean="0">
                <a:solidFill>
                  <a:prstClr val="white"/>
                </a:solidFill>
              </a:rPr>
              <a:t>Delivery </a:t>
            </a:r>
            <a:r>
              <a:rPr lang="en-GB" sz="1600" dirty="0">
                <a:solidFill>
                  <a:prstClr val="white"/>
                </a:solidFill>
              </a:rPr>
              <a:t>Corridors (with major land use sites)</a:t>
            </a:r>
          </a:p>
        </p:txBody>
      </p:sp>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40894" y="4142296"/>
            <a:ext cx="3272187" cy="1818403"/>
          </a:xfrm>
          <a:prstGeom prst="rect">
            <a:avLst/>
          </a:prstGeom>
        </p:spPr>
      </p:pic>
      <p:sp>
        <p:nvSpPr>
          <p:cNvPr id="8" name="Title 1"/>
          <p:cNvSpPr>
            <a:spLocks noGrp="1"/>
          </p:cNvSpPr>
          <p:nvPr>
            <p:ph type="ctrTitle"/>
          </p:nvPr>
        </p:nvSpPr>
        <p:spPr>
          <a:xfrm>
            <a:off x="544286" y="286755"/>
            <a:ext cx="7358743" cy="926416"/>
          </a:xfrm>
        </p:spPr>
        <p:txBody>
          <a:bodyPr>
            <a:normAutofit/>
          </a:bodyPr>
          <a:lstStyle/>
          <a:p>
            <a:r>
              <a:rPr lang="en-GB" sz="3600" dirty="0"/>
              <a:t>2026 Delivery Plan for </a:t>
            </a:r>
            <a:r>
              <a:rPr lang="en-GB" sz="3600" dirty="0" smtClean="0"/>
              <a:t>Transport</a:t>
            </a:r>
            <a:endParaRPr lang="en-GB" sz="3600" dirty="0"/>
          </a:p>
        </p:txBody>
      </p:sp>
    </p:spTree>
    <p:extLst>
      <p:ext uri="{BB962C8B-B14F-4D97-AF65-F5344CB8AC3E}">
        <p14:creationId xmlns:p14="http://schemas.microsoft.com/office/powerpoint/2010/main" val="478326349"/>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WMCA -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MCA Presentation Template [Read-Only]" id="{53767C15-CE78-4396-8346-D55794DE18BB}" vid="{3E90B556-BAF8-46D4-95F5-01C296A123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Word" ma:contentTypeID="0x010100938DC8799B42B0498756E34F291D66A30095979A8CD9E2D5488E70B26EF3B778A4" ma:contentTypeVersion="3" ma:contentTypeDescription="" ma:contentTypeScope="" ma:versionID="2e9288108f78bb73217ee51ab7c486a8">
  <xsd:schema xmlns:xsd="http://www.w3.org/2001/XMLSchema" xmlns:xs="http://www.w3.org/2001/XMLSchema" xmlns:p="http://schemas.microsoft.com/office/2006/metadata/properties" targetNamespace="http://schemas.microsoft.com/office/2006/metadata/properties" ma:root="true" ma:fieldsID="a61788b44c506f6800e1b7f6b2e45f3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ma:index="3" ma:displayName="Comments"/>
        <xsd:element name="keywords" minOccurs="0" maxOccurs="1" type="xsd:string" ma:index="2"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706452-A9BF-4311-8557-17699F2C0D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49BBF5A-D329-4B54-A205-6B440F5A47AE}">
  <ds:schemaRefs>
    <ds:schemaRef ds:uri="http://schemas.microsoft.com/sharepoint/v3/contenttype/forms"/>
  </ds:schemaRefs>
</ds:datastoreItem>
</file>

<file path=customXml/itemProps3.xml><?xml version="1.0" encoding="utf-8"?>
<ds:datastoreItem xmlns:ds="http://schemas.openxmlformats.org/officeDocument/2006/customXml" ds:itemID="{8B8CFD42-1FD8-4527-AC10-A132E894FA80}">
  <ds:schemaRefs>
    <ds:schemaRef ds:uri="http://www.w3.org/XML/1998/namespace"/>
    <ds:schemaRef ds:uri="http://schemas.microsoft.com/office/2006/documentManagement/types"/>
    <ds:schemaRef ds:uri="http://purl.org/dc/elements/1.1/"/>
    <ds:schemaRef ds:uri="http://purl.org/dc/terms/"/>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2629</TotalTime>
  <Words>1436</Words>
  <Application>Microsoft Office PowerPoint</Application>
  <PresentationFormat>Widescreen</PresentationFormat>
  <Paragraphs>182</Paragraphs>
  <Slides>19</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Tahoma</vt:lpstr>
      <vt:lpstr>Presentation-WMCA - 2</vt:lpstr>
      <vt:lpstr>BBC Transport Hackday: West Midlands – transport challenges and opportunities   28 June 2018</vt:lpstr>
      <vt:lpstr>West Midlands Combined Authority</vt:lpstr>
      <vt:lpstr>Transport for West Midlands</vt:lpstr>
      <vt:lpstr>Our network…</vt:lpstr>
      <vt:lpstr>So our time is now…opportunities</vt:lpstr>
      <vt:lpstr>But transport challenges too</vt:lpstr>
      <vt:lpstr>And structural issues</vt:lpstr>
      <vt:lpstr>The plan – Movement for Growth</vt:lpstr>
      <vt:lpstr>2026 Delivery Plan for Transport</vt:lpstr>
      <vt:lpstr>Birmingham 2022 Commonwealth Games</vt:lpstr>
      <vt:lpstr>New golden era for trains</vt:lpstr>
      <vt:lpstr>Four new gateway stations</vt:lpstr>
      <vt:lpstr>Longest Bus Rapid Transit network in Europe - Sprint</vt:lpstr>
      <vt:lpstr>New golden era for Metro</vt:lpstr>
      <vt:lpstr>Kickstart walking and cycling</vt:lpstr>
      <vt:lpstr>Put region at forefront of global innovation</vt:lpstr>
      <vt:lpstr>Put region at forefront of global innovation</vt:lpstr>
      <vt:lpstr>But can’t do it alone, or all at once</vt:lpstr>
      <vt:lpstr>PowerPoint Presentation</vt:lpstr>
    </vt:vector>
  </TitlesOfParts>
  <Company>Centro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BarryConnington</dc:creator>
  <cp:lastModifiedBy>danielpass</cp:lastModifiedBy>
  <cp:revision>116</cp:revision>
  <cp:lastPrinted>2018-06-07T08:51:19Z</cp:lastPrinted>
  <dcterms:created xsi:type="dcterms:W3CDTF">2018-05-16T07:40:45Z</dcterms:created>
  <dcterms:modified xsi:type="dcterms:W3CDTF">2018-06-27T18:29:29Z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0x010104003E274D0CA70FCB48B0A2F080D85A88BB</vt:lpwstr>
  </property>
  <property fmtid="{D5CDD505-2E9C-101B-9397-08002B2CF9AE}" pid="3" name="_dlc_DocIdItemGuid">
    <vt:lpwstr>6645b444-d51b-420b-be3d-4ede5182be8f</vt:lpwstr>
  </property>
  <property fmtid="{D5CDD505-2E9C-101B-9397-08002B2CF9AE}" pid="4" name="_dlc_DocId">
    <vt:lpwstr>QKY2MC7ZYUR5-1797567310-30878</vt:lpwstr>
  </property>
  <property fmtid="{D5CDD505-2E9C-101B-9397-08002B2CF9AE}" pid="5" name="_dlc_DocIdUrl">
    <vt:lpwstr>http://ita/_layouts/15/DocIdRedir.aspx?ID=QKY2MC7ZYUR5-1797567310-30878, QKY2MC7ZYUR5-1797567310-30878</vt:lpwstr>
  </property>
</Properties>
</file>